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257" r:id="rId2"/>
    <p:sldId id="2606" r:id="rId3"/>
    <p:sldId id="2196" r:id="rId4"/>
    <p:sldId id="288" r:id="rId5"/>
    <p:sldId id="273" r:id="rId6"/>
    <p:sldId id="2488" r:id="rId7"/>
    <p:sldId id="2411" r:id="rId8"/>
    <p:sldId id="2413" r:id="rId9"/>
    <p:sldId id="2420" r:id="rId10"/>
    <p:sldId id="2417" r:id="rId11"/>
    <p:sldId id="2419" r:id="rId12"/>
    <p:sldId id="2421" r:id="rId13"/>
    <p:sldId id="2418" r:id="rId14"/>
    <p:sldId id="2431" r:id="rId15"/>
    <p:sldId id="2423" r:id="rId16"/>
    <p:sldId id="2608" r:id="rId17"/>
    <p:sldId id="2611" r:id="rId18"/>
    <p:sldId id="2615" r:id="rId19"/>
    <p:sldId id="2614" r:id="rId20"/>
    <p:sldId id="2612" r:id="rId21"/>
    <p:sldId id="2613" r:id="rId22"/>
    <p:sldId id="2444" r:id="rId23"/>
    <p:sldId id="2445" r:id="rId24"/>
    <p:sldId id="267" r:id="rId25"/>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avsnitt" id="{D4D6FEF0-BB6F-4A99-B381-85C221FBC0C2}">
          <p14:sldIdLst>
            <p14:sldId id="257"/>
            <p14:sldId id="2606"/>
            <p14:sldId id="2196"/>
            <p14:sldId id="288"/>
            <p14:sldId id="273"/>
            <p14:sldId id="2488"/>
            <p14:sldId id="2411"/>
            <p14:sldId id="2413"/>
            <p14:sldId id="2420"/>
            <p14:sldId id="2417"/>
            <p14:sldId id="2419"/>
            <p14:sldId id="2421"/>
            <p14:sldId id="2418"/>
            <p14:sldId id="2431"/>
            <p14:sldId id="2423"/>
            <p14:sldId id="2608"/>
            <p14:sldId id="2611"/>
            <p14:sldId id="2615"/>
            <p14:sldId id="2614"/>
            <p14:sldId id="2612"/>
            <p14:sldId id="2613"/>
            <p14:sldId id="2444"/>
            <p14:sldId id="2445"/>
            <p14:sldId id="267"/>
          </p14:sldIdLst>
        </p14:section>
      </p14:sectionLst>
    </p:ext>
    <p:ext uri="{EFAFB233-063F-42B5-8137-9DF3F51BA10A}">
      <p15:sldGuideLst xmlns:p15="http://schemas.microsoft.com/office/powerpoint/2012/main">
        <p15:guide id="1" orient="horz" pos="2704" userDrawn="1">
          <p15:clr>
            <a:srgbClr val="A4A3A4"/>
          </p15:clr>
        </p15:guide>
        <p15:guide id="2" pos="3908"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rida Robbe" initials="FR" lastIdx="1" clrIdx="0">
    <p:extLst>
      <p:ext uri="{19B8F6BF-5375-455C-9EA6-DF929625EA0E}">
        <p15:presenceInfo xmlns:p15="http://schemas.microsoft.com/office/powerpoint/2012/main" userId="S::frida.robbe@arcoma.se::72f0732f-a50c-4560-87ee-eb9f5108084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44546A"/>
    <a:srgbClr val="88567C"/>
    <a:srgbClr val="706F6F"/>
    <a:srgbClr val="8A87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llanmörkt format 2 - Dekorfärg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Mellanmörkt format 2 - Dekorfärg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Mellanmörkt format 2 - Dekorfärg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28" autoAdjust="0"/>
    <p:restoredTop sz="87309" autoAdjust="0"/>
  </p:normalViewPr>
  <p:slideViewPr>
    <p:cSldViewPr snapToGrid="0">
      <p:cViewPr varScale="1">
        <p:scale>
          <a:sx n="99" d="100"/>
          <a:sy n="99" d="100"/>
        </p:scale>
        <p:origin x="1026" y="90"/>
      </p:cViewPr>
      <p:guideLst>
        <p:guide orient="horz" pos="2704"/>
        <p:guide pos="3908"/>
      </p:guideLst>
    </p:cSldViewPr>
  </p:slideViewPr>
  <p:notesTextViewPr>
    <p:cViewPr>
      <p:scale>
        <a:sx n="1" d="1"/>
        <a:sy n="1" d="1"/>
      </p:scale>
      <p:origin x="0" y="0"/>
    </p:cViewPr>
  </p:notesTextViewPr>
  <p:sorterViewPr>
    <p:cViewPr varScale="1">
      <p:scale>
        <a:sx n="100" d="100"/>
        <a:sy n="100" d="100"/>
      </p:scale>
      <p:origin x="0" y="-108"/>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commentAuthors" Target="commentAuthors.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AB05F73-0DE0-434C-B618-8BD6DA711FDA}" type="datetimeFigureOut">
              <a:rPr lang="sv-SE" smtClean="0"/>
              <a:t>2020-04-17</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34841C7-846A-4A30-9A45-DF0EDE136150}" type="slidenum">
              <a:rPr lang="sv-SE" smtClean="0"/>
              <a:t>‹#›</a:t>
            </a:fld>
            <a:endParaRPr lang="sv-SE"/>
          </a:p>
        </p:txBody>
      </p:sp>
    </p:spTree>
    <p:extLst>
      <p:ext uri="{BB962C8B-B14F-4D97-AF65-F5344CB8AC3E}">
        <p14:creationId xmlns:p14="http://schemas.microsoft.com/office/powerpoint/2010/main" val="5000708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BD18A926-6071-45AF-B20F-CEF2F81CE291}" type="slidenum">
              <a:rPr lang="sv-SE" smtClean="0"/>
              <a:t>3</a:t>
            </a:fld>
            <a:endParaRPr lang="sv-SE"/>
          </a:p>
        </p:txBody>
      </p:sp>
    </p:spTree>
    <p:extLst>
      <p:ext uri="{BB962C8B-B14F-4D97-AF65-F5344CB8AC3E}">
        <p14:creationId xmlns:p14="http://schemas.microsoft.com/office/powerpoint/2010/main" val="16846212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indent="0">
              <a:buNone/>
            </a:pPr>
            <a:r>
              <a:rPr lang="en-US" sz="1200" dirty="0">
                <a:solidFill>
                  <a:schemeClr val="bg1"/>
                </a:solidFill>
              </a:rPr>
              <a:t>Fast and efficient positioning is one of the most important things for a radiologist. </a:t>
            </a:r>
          </a:p>
          <a:p>
            <a:pPr marL="0" indent="0">
              <a:buNone/>
            </a:pPr>
            <a:endParaRPr lang="en-US" sz="1200" dirty="0">
              <a:solidFill>
                <a:schemeClr val="bg1"/>
              </a:solidFill>
            </a:endParaRPr>
          </a:p>
          <a:p>
            <a:pPr marL="0" indent="0">
              <a:buNone/>
            </a:pPr>
            <a:r>
              <a:rPr lang="en-US" sz="1200" dirty="0" err="1">
                <a:solidFill>
                  <a:schemeClr val="bg1"/>
                </a:solidFill>
              </a:rPr>
              <a:t>Arcoma</a:t>
            </a:r>
            <a:r>
              <a:rPr lang="en-US" sz="1200" dirty="0">
                <a:solidFill>
                  <a:schemeClr val="bg1"/>
                </a:solidFill>
              </a:rPr>
              <a:t> Precision enables easy and quick positioning thanks to auto positioning, automatic detector tracking and motorized wall stand.</a:t>
            </a:r>
          </a:p>
          <a:p>
            <a:endParaRPr lang="sv-SE" dirty="0"/>
          </a:p>
        </p:txBody>
      </p:sp>
      <p:sp>
        <p:nvSpPr>
          <p:cNvPr id="4" name="Platshållare för bildnummer 3"/>
          <p:cNvSpPr>
            <a:spLocks noGrp="1"/>
          </p:cNvSpPr>
          <p:nvPr>
            <p:ph type="sldNum" sz="quarter" idx="5"/>
          </p:nvPr>
        </p:nvSpPr>
        <p:spPr/>
        <p:txBody>
          <a:bodyPr/>
          <a:lstStyle/>
          <a:p>
            <a:fld id="{BD18A926-6071-45AF-B20F-CEF2F81CE291}" type="slidenum">
              <a:rPr lang="sv-SE" smtClean="0"/>
              <a:t>13</a:t>
            </a:fld>
            <a:endParaRPr lang="sv-SE"/>
          </a:p>
        </p:txBody>
      </p:sp>
    </p:spTree>
    <p:extLst>
      <p:ext uri="{BB962C8B-B14F-4D97-AF65-F5344CB8AC3E}">
        <p14:creationId xmlns:p14="http://schemas.microsoft.com/office/powerpoint/2010/main" val="32218138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BD18A926-6071-45AF-B20F-CEF2F81CE291}" type="slidenum">
              <a:rPr lang="sv-SE" smtClean="0"/>
              <a:t>14</a:t>
            </a:fld>
            <a:endParaRPr lang="sv-SE"/>
          </a:p>
        </p:txBody>
      </p:sp>
    </p:spTree>
    <p:extLst>
      <p:ext uri="{BB962C8B-B14F-4D97-AF65-F5344CB8AC3E}">
        <p14:creationId xmlns:p14="http://schemas.microsoft.com/office/powerpoint/2010/main" val="42260923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err="1"/>
              <a:t>What</a:t>
            </a:r>
            <a:r>
              <a:rPr lang="sv-SE" dirty="0"/>
              <a:t> </a:t>
            </a:r>
            <a:r>
              <a:rPr lang="sv-SE" dirty="0" err="1"/>
              <a:t>samsung</a:t>
            </a:r>
            <a:r>
              <a:rPr lang="sv-SE" dirty="0"/>
              <a:t> </a:t>
            </a:r>
            <a:r>
              <a:rPr lang="sv-SE" dirty="0" err="1"/>
              <a:t>says</a:t>
            </a:r>
            <a:r>
              <a:rPr lang="sv-SE" dirty="0"/>
              <a:t>:</a:t>
            </a:r>
          </a:p>
          <a:p>
            <a:endParaRPr lang="sv-SE" dirty="0"/>
          </a:p>
          <a:p>
            <a:r>
              <a:rPr lang="en-US" sz="1200" dirty="0">
                <a:latin typeface="Arial" panose="020B0604020202020204" pitchFamily="34" charset="0"/>
              </a:rPr>
              <a:t>State-of-the-art ergonomics</a:t>
            </a:r>
          </a:p>
          <a:p>
            <a:r>
              <a:rPr lang="en-US" sz="1200" dirty="0">
                <a:latin typeface="Arial" panose="020B0604020202020204" pitchFamily="34" charset="0"/>
              </a:rPr>
              <a:t>• Designed to minimize stress on staff and maximize patient comfort</a:t>
            </a:r>
          </a:p>
          <a:p>
            <a:r>
              <a:rPr lang="en-US" sz="1200" dirty="0">
                <a:latin typeface="Arial" panose="020B0604020202020204" pitchFamily="34" charset="0"/>
              </a:rPr>
              <a:t>• One-touch, stress-free DR with minimum manual handling</a:t>
            </a:r>
          </a:p>
          <a:p>
            <a:r>
              <a:rPr lang="en-US" sz="1200" dirty="0">
                <a:latin typeface="Arial" panose="020B0604020202020204" pitchFamily="34" charset="0"/>
              </a:rPr>
              <a:t>• Automatic, smooth, low-noise motorized movements</a:t>
            </a:r>
          </a:p>
          <a:p>
            <a:r>
              <a:rPr lang="en-US" sz="1200" dirty="0">
                <a:latin typeface="Arial" panose="020B0604020202020204" pitchFamily="34" charset="0"/>
              </a:rPr>
              <a:t>• </a:t>
            </a:r>
            <a:r>
              <a:rPr lang="en-US" sz="1200" dirty="0" err="1">
                <a:latin typeface="Arial" panose="020B0604020202020204" pitchFamily="34" charset="0"/>
              </a:rPr>
              <a:t>SmartHandle</a:t>
            </a:r>
            <a:r>
              <a:rPr lang="en-US" sz="1200" dirty="0">
                <a:latin typeface="Arial" panose="020B0604020202020204" pitchFamily="34" charset="0"/>
              </a:rPr>
              <a:t> with </a:t>
            </a:r>
            <a:r>
              <a:rPr lang="en-US" sz="1200" dirty="0" err="1">
                <a:latin typeface="Arial" panose="020B0604020202020204" pitchFamily="34" charset="0"/>
              </a:rPr>
              <a:t>inTouch</a:t>
            </a:r>
            <a:r>
              <a:rPr lang="en-US" sz="1200" dirty="0">
                <a:latin typeface="Arial" panose="020B0604020202020204" pitchFamily="34" charset="0"/>
              </a:rPr>
              <a:t> technology for intuitive manual control &amp; adjustments</a:t>
            </a:r>
          </a:p>
          <a:p>
            <a:r>
              <a:rPr lang="en-US" sz="1200" dirty="0">
                <a:latin typeface="Arial" panose="020B0604020202020204" pitchFamily="34" charset="0"/>
              </a:rPr>
              <a:t>• 12” floating touch screen user interface remains horizontal to the user regardless of tube rotation</a:t>
            </a:r>
          </a:p>
          <a:p>
            <a:r>
              <a:rPr lang="en-US" sz="1200" dirty="0">
                <a:latin typeface="Arial" panose="020B0604020202020204" pitchFamily="34" charset="0"/>
              </a:rPr>
              <a:t>• Configurable </a:t>
            </a:r>
            <a:r>
              <a:rPr lang="en-US" sz="1200" dirty="0" err="1">
                <a:latin typeface="Arial" panose="020B0604020202020204" pitchFamily="34" charset="0"/>
              </a:rPr>
              <a:t>inLight</a:t>
            </a:r>
            <a:r>
              <a:rPr lang="en-US" sz="1200" dirty="0">
                <a:latin typeface="Arial" panose="020B0604020202020204" pitchFamily="34" charset="0"/>
              </a:rPr>
              <a:t> in equipment ceiling dims when the </a:t>
            </a:r>
            <a:r>
              <a:rPr lang="en-US" sz="1200" dirty="0" err="1">
                <a:latin typeface="Arial" panose="020B0604020202020204" pitchFamily="34" charset="0"/>
              </a:rPr>
              <a:t>colli-mator</a:t>
            </a:r>
            <a:r>
              <a:rPr lang="en-US" sz="1200" dirty="0">
                <a:latin typeface="Arial" panose="020B0604020202020204" pitchFamily="34" charset="0"/>
              </a:rPr>
              <a:t> light is activated</a:t>
            </a:r>
            <a:endParaRPr lang="sv-SE" sz="1200" dirty="0"/>
          </a:p>
          <a:p>
            <a:endParaRPr lang="sv-SE" dirty="0"/>
          </a:p>
        </p:txBody>
      </p:sp>
      <p:sp>
        <p:nvSpPr>
          <p:cNvPr id="4" name="Platshållare för bildnummer 3"/>
          <p:cNvSpPr>
            <a:spLocks noGrp="1"/>
          </p:cNvSpPr>
          <p:nvPr>
            <p:ph type="sldNum" sz="quarter" idx="5"/>
          </p:nvPr>
        </p:nvSpPr>
        <p:spPr/>
        <p:txBody>
          <a:bodyPr/>
          <a:lstStyle/>
          <a:p>
            <a:fld id="{BD18A926-6071-45AF-B20F-CEF2F81CE291}" type="slidenum">
              <a:rPr lang="sv-SE" smtClean="0"/>
              <a:t>15</a:t>
            </a:fld>
            <a:endParaRPr lang="sv-SE"/>
          </a:p>
        </p:txBody>
      </p:sp>
    </p:spTree>
    <p:extLst>
      <p:ext uri="{BB962C8B-B14F-4D97-AF65-F5344CB8AC3E}">
        <p14:creationId xmlns:p14="http://schemas.microsoft.com/office/powerpoint/2010/main" val="7615583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p:txBody>
      </p:sp>
      <p:sp>
        <p:nvSpPr>
          <p:cNvPr id="4" name="Platshållare för bildnummer 3"/>
          <p:cNvSpPr>
            <a:spLocks noGrp="1"/>
          </p:cNvSpPr>
          <p:nvPr>
            <p:ph type="sldNum" sz="quarter" idx="5"/>
          </p:nvPr>
        </p:nvSpPr>
        <p:spPr/>
        <p:txBody>
          <a:bodyPr/>
          <a:lstStyle/>
          <a:p>
            <a:fld id="{D34841C7-846A-4A30-9A45-DF0EDE136150}" type="slidenum">
              <a:rPr lang="sv-SE" smtClean="0"/>
              <a:t>17</a:t>
            </a:fld>
            <a:endParaRPr lang="sv-SE"/>
          </a:p>
        </p:txBody>
      </p:sp>
    </p:spTree>
    <p:extLst>
      <p:ext uri="{BB962C8B-B14F-4D97-AF65-F5344CB8AC3E}">
        <p14:creationId xmlns:p14="http://schemas.microsoft.com/office/powerpoint/2010/main" val="33010646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p:txBody>
      </p:sp>
      <p:sp>
        <p:nvSpPr>
          <p:cNvPr id="4" name="Platshållare för bildnummer 3"/>
          <p:cNvSpPr>
            <a:spLocks noGrp="1"/>
          </p:cNvSpPr>
          <p:nvPr>
            <p:ph type="sldNum" sz="quarter" idx="5"/>
          </p:nvPr>
        </p:nvSpPr>
        <p:spPr/>
        <p:txBody>
          <a:bodyPr/>
          <a:lstStyle/>
          <a:p>
            <a:fld id="{D34841C7-846A-4A30-9A45-DF0EDE136150}" type="slidenum">
              <a:rPr lang="sv-SE" smtClean="0"/>
              <a:t>18</a:t>
            </a:fld>
            <a:endParaRPr lang="sv-SE"/>
          </a:p>
        </p:txBody>
      </p:sp>
    </p:spTree>
    <p:extLst>
      <p:ext uri="{BB962C8B-B14F-4D97-AF65-F5344CB8AC3E}">
        <p14:creationId xmlns:p14="http://schemas.microsoft.com/office/powerpoint/2010/main" val="19117871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p:txBody>
      </p:sp>
      <p:sp>
        <p:nvSpPr>
          <p:cNvPr id="4" name="Platshållare för bildnummer 3"/>
          <p:cNvSpPr>
            <a:spLocks noGrp="1"/>
          </p:cNvSpPr>
          <p:nvPr>
            <p:ph type="sldNum" sz="quarter" idx="5"/>
          </p:nvPr>
        </p:nvSpPr>
        <p:spPr/>
        <p:txBody>
          <a:bodyPr/>
          <a:lstStyle/>
          <a:p>
            <a:fld id="{D34841C7-846A-4A30-9A45-DF0EDE136150}" type="slidenum">
              <a:rPr lang="sv-SE" smtClean="0"/>
              <a:t>19</a:t>
            </a:fld>
            <a:endParaRPr lang="sv-SE"/>
          </a:p>
        </p:txBody>
      </p:sp>
    </p:spTree>
    <p:extLst>
      <p:ext uri="{BB962C8B-B14F-4D97-AF65-F5344CB8AC3E}">
        <p14:creationId xmlns:p14="http://schemas.microsoft.com/office/powerpoint/2010/main" val="19080273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171450" indent="-171450">
              <a:buFontTx/>
              <a:buChar char="-"/>
            </a:pPr>
            <a:r>
              <a:rPr lang="sv-SE" dirty="0"/>
              <a:t>https://www.istockphoto.com/se/foto/patienten-gubbe-h%C3%A5ller-hj%C3%A4rta-f%C3%B6r-hj%C3%A4rtinfarkt-koncept-gm1049772140-280738636</a:t>
            </a:r>
          </a:p>
          <a:p>
            <a:pPr marL="171450" indent="-171450">
              <a:buFontTx/>
              <a:buChar char="-"/>
            </a:pPr>
            <a:r>
              <a:rPr lang="sv-SE" dirty="0"/>
              <a:t>https://www.istockphoto.com/se/foto/sjukgymnaster-anv%C3%A4nder-h%C3%A4nderna-f%C3%B6r-att-greppa-patientens-l%C3%A5r-f%C3%B6r-att-kontrol-lera-gm1147201070-309365276</a:t>
            </a:r>
          </a:p>
          <a:p>
            <a:pPr marL="171450" indent="-171450">
              <a:buFontTx/>
              <a:buChar char="-"/>
            </a:pPr>
            <a:r>
              <a:rPr lang="sv-SE" dirty="0"/>
              <a:t>https://www.istockphoto.com/se/foto/l%C3%A4kare-att-unders%C3%B6ka-patientens-medicinska-journaler-gm902231646-248883193</a:t>
            </a:r>
          </a:p>
        </p:txBody>
      </p:sp>
      <p:sp>
        <p:nvSpPr>
          <p:cNvPr id="4" name="Platshållare för bildnummer 3"/>
          <p:cNvSpPr>
            <a:spLocks noGrp="1"/>
          </p:cNvSpPr>
          <p:nvPr>
            <p:ph type="sldNum" sz="quarter" idx="5"/>
          </p:nvPr>
        </p:nvSpPr>
        <p:spPr/>
        <p:txBody>
          <a:bodyPr/>
          <a:lstStyle/>
          <a:p>
            <a:fld id="{BFB52E71-B74D-4E1C-8996-E6B2DFF0D733}" type="slidenum">
              <a:rPr lang="sv-SE" smtClean="0"/>
              <a:t>4</a:t>
            </a:fld>
            <a:endParaRPr lang="sv-SE"/>
          </a:p>
        </p:txBody>
      </p:sp>
    </p:spTree>
    <p:extLst>
      <p:ext uri="{BB962C8B-B14F-4D97-AF65-F5344CB8AC3E}">
        <p14:creationId xmlns:p14="http://schemas.microsoft.com/office/powerpoint/2010/main" val="27213210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171450" indent="-171450">
              <a:buFontTx/>
              <a:buChar char="-"/>
            </a:pPr>
            <a:r>
              <a:rPr lang="sv-SE" dirty="0"/>
              <a:t>Brilliant </a:t>
            </a:r>
          </a:p>
          <a:p>
            <a:pPr marL="171450" indent="-171450">
              <a:buFontTx/>
              <a:buChar char="-"/>
            </a:pPr>
            <a:r>
              <a:rPr lang="sv-SE" dirty="0" err="1"/>
              <a:t>Impressive</a:t>
            </a:r>
            <a:endParaRPr lang="sv-SE" dirty="0"/>
          </a:p>
          <a:p>
            <a:pPr marL="171450" indent="-171450">
              <a:buFontTx/>
              <a:buChar char="-"/>
            </a:pPr>
            <a:r>
              <a:rPr lang="sv-SE" dirty="0" err="1"/>
              <a:t>Terrific</a:t>
            </a:r>
            <a:endParaRPr lang="sv-SE" dirty="0"/>
          </a:p>
          <a:p>
            <a:pPr marL="171450" indent="-171450">
              <a:buFontTx/>
              <a:buChar char="-"/>
            </a:pPr>
            <a:r>
              <a:rPr lang="sv-SE" dirty="0" err="1"/>
              <a:t>Fantastic</a:t>
            </a:r>
            <a:endParaRPr lang="sv-SE" dirty="0"/>
          </a:p>
          <a:p>
            <a:pPr marL="171450" indent="-171450">
              <a:buFontTx/>
              <a:buChar char="-"/>
            </a:pPr>
            <a:r>
              <a:rPr lang="sv-SE" dirty="0" err="1"/>
              <a:t>Significant</a:t>
            </a:r>
            <a:r>
              <a:rPr lang="sv-SE" dirty="0"/>
              <a:t> </a:t>
            </a:r>
          </a:p>
          <a:p>
            <a:pPr marL="171450" indent="-171450">
              <a:buFontTx/>
              <a:buChar char="-"/>
            </a:pPr>
            <a:r>
              <a:rPr lang="sv-SE" dirty="0" err="1"/>
              <a:t>Unique</a:t>
            </a:r>
            <a:r>
              <a:rPr lang="sv-SE" dirty="0"/>
              <a:t> </a:t>
            </a:r>
          </a:p>
        </p:txBody>
      </p:sp>
      <p:sp>
        <p:nvSpPr>
          <p:cNvPr id="4" name="Platshållare för bildnummer 3"/>
          <p:cNvSpPr>
            <a:spLocks noGrp="1"/>
          </p:cNvSpPr>
          <p:nvPr>
            <p:ph type="sldNum" sz="quarter" idx="5"/>
          </p:nvPr>
        </p:nvSpPr>
        <p:spPr/>
        <p:txBody>
          <a:bodyPr/>
          <a:lstStyle/>
          <a:p>
            <a:fld id="{BFB52E71-B74D-4E1C-8996-E6B2DFF0D733}" type="slidenum">
              <a:rPr lang="sv-SE" smtClean="0"/>
              <a:t>5</a:t>
            </a:fld>
            <a:endParaRPr lang="sv-SE"/>
          </a:p>
        </p:txBody>
      </p:sp>
    </p:spTree>
    <p:extLst>
      <p:ext uri="{BB962C8B-B14F-4D97-AF65-F5344CB8AC3E}">
        <p14:creationId xmlns:p14="http://schemas.microsoft.com/office/powerpoint/2010/main" val="38225495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change the</a:t>
            </a:r>
            <a:r>
              <a:rPr lang="en-US" baseline="0" dirty="0"/>
              <a:t> image behind</a:t>
            </a:r>
            <a:r>
              <a:rPr lang="en-US" dirty="0"/>
              <a:t> the Mock up.</a:t>
            </a:r>
          </a:p>
          <a:p>
            <a:r>
              <a:rPr lang="en-US" dirty="0"/>
              <a:t>Select the layer - &gt; Right</a:t>
            </a:r>
            <a:r>
              <a:rPr lang="en-US" baseline="0" dirty="0"/>
              <a:t> Click -&gt; Send to Back -&gt; Delete the image -&gt; Drag &amp; Drop your Own Picture -&gt; Send to Back (again)</a:t>
            </a:r>
            <a:endParaRPr lang="en-US" dirty="0"/>
          </a:p>
        </p:txBody>
      </p:sp>
      <p:sp>
        <p:nvSpPr>
          <p:cNvPr id="4" name="Slide Number Placeholder 3"/>
          <p:cNvSpPr>
            <a:spLocks noGrp="1"/>
          </p:cNvSpPr>
          <p:nvPr>
            <p:ph type="sldNum" sz="quarter" idx="10"/>
          </p:nvPr>
        </p:nvSpPr>
        <p:spPr/>
        <p:txBody>
          <a:bodyPr/>
          <a:lstStyle/>
          <a:p>
            <a:fld id="{0ED8A9B0-80EF-A34D-B345-E2DEC5501E01}" type="slidenum">
              <a:rPr lang="en-US" smtClean="0"/>
              <a:t>7</a:t>
            </a:fld>
            <a:endParaRPr lang="en-US"/>
          </a:p>
        </p:txBody>
      </p:sp>
    </p:spTree>
    <p:extLst>
      <p:ext uri="{BB962C8B-B14F-4D97-AF65-F5344CB8AC3E}">
        <p14:creationId xmlns:p14="http://schemas.microsoft.com/office/powerpoint/2010/main" val="3400825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change the</a:t>
            </a:r>
            <a:r>
              <a:rPr lang="en-US" baseline="0" dirty="0"/>
              <a:t> image behind</a:t>
            </a:r>
            <a:r>
              <a:rPr lang="en-US" dirty="0"/>
              <a:t> the Mock up.</a:t>
            </a:r>
          </a:p>
          <a:p>
            <a:r>
              <a:rPr lang="en-US" dirty="0"/>
              <a:t>Select the layer - &gt; Right</a:t>
            </a:r>
            <a:r>
              <a:rPr lang="en-US" baseline="0" dirty="0"/>
              <a:t> Click -&gt; Send to Back -&gt; Delete the image -&gt; Drag &amp; Drop your Own Picture -&gt; Send to Back (again)</a:t>
            </a:r>
            <a:endParaRPr lang="en-US" dirty="0"/>
          </a:p>
        </p:txBody>
      </p:sp>
      <p:sp>
        <p:nvSpPr>
          <p:cNvPr id="4" name="Slide Number Placeholder 3"/>
          <p:cNvSpPr>
            <a:spLocks noGrp="1"/>
          </p:cNvSpPr>
          <p:nvPr>
            <p:ph type="sldNum" sz="quarter" idx="10"/>
          </p:nvPr>
        </p:nvSpPr>
        <p:spPr/>
        <p:txBody>
          <a:bodyPr/>
          <a:lstStyle/>
          <a:p>
            <a:fld id="{0ED8A9B0-80EF-A34D-B345-E2DEC5501E01}" type="slidenum">
              <a:rPr lang="en-US" smtClean="0"/>
              <a:t>8</a:t>
            </a:fld>
            <a:endParaRPr lang="en-US"/>
          </a:p>
        </p:txBody>
      </p:sp>
    </p:spTree>
    <p:extLst>
      <p:ext uri="{BB962C8B-B14F-4D97-AF65-F5344CB8AC3E}">
        <p14:creationId xmlns:p14="http://schemas.microsoft.com/office/powerpoint/2010/main" val="41387301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171450" indent="-171450">
              <a:buFont typeface="Arial" panose="020B0604020202020204" pitchFamily="34" charset="0"/>
              <a:buChar char="•"/>
            </a:pPr>
            <a:r>
              <a:rPr lang="en-US" sz="1200" dirty="0">
                <a:solidFill>
                  <a:schemeClr val="bg1"/>
                </a:solidFill>
              </a:rPr>
              <a:t>Easy to use interface</a:t>
            </a:r>
          </a:p>
          <a:p>
            <a:pPr marL="171450" indent="-171450">
              <a:buFont typeface="Arial" panose="020B0604020202020204" pitchFamily="34" charset="0"/>
              <a:buChar char="•"/>
            </a:pPr>
            <a:r>
              <a:rPr lang="en-US" sz="1200" dirty="0">
                <a:solidFill>
                  <a:schemeClr val="bg1"/>
                </a:solidFill>
              </a:rPr>
              <a:t>Quick start-up</a:t>
            </a:r>
          </a:p>
          <a:p>
            <a:pPr marL="171450" indent="-171450">
              <a:buFont typeface="Arial" panose="020B0604020202020204" pitchFamily="34" charset="0"/>
              <a:buChar char="•"/>
            </a:pPr>
            <a:r>
              <a:rPr lang="en-US" sz="1200" dirty="0">
                <a:solidFill>
                  <a:schemeClr val="bg1"/>
                </a:solidFill>
              </a:rPr>
              <a:t>Auto positioning</a:t>
            </a:r>
          </a:p>
          <a:p>
            <a:pPr marL="171450" indent="-171450">
              <a:buFont typeface="Arial" panose="020B0604020202020204" pitchFamily="34" charset="0"/>
              <a:buChar char="•"/>
            </a:pPr>
            <a:r>
              <a:rPr lang="en-US" sz="1200" dirty="0">
                <a:solidFill>
                  <a:schemeClr val="bg1"/>
                </a:solidFill>
              </a:rPr>
              <a:t>Excellent fine tuning</a:t>
            </a:r>
          </a:p>
          <a:p>
            <a:pPr marL="171450" indent="-171450">
              <a:buFont typeface="Arial" panose="020B0604020202020204" pitchFamily="34" charset="0"/>
              <a:buChar char="•"/>
            </a:pPr>
            <a:r>
              <a:rPr lang="en-US" sz="1200" dirty="0">
                <a:solidFill>
                  <a:schemeClr val="bg1"/>
                </a:solidFill>
              </a:rPr>
              <a:t>Easy access for patients</a:t>
            </a:r>
          </a:p>
          <a:p>
            <a:pPr marL="171450" indent="-171450">
              <a:buFont typeface="Arial" panose="020B0604020202020204" pitchFamily="34" charset="0"/>
              <a:buChar char="•"/>
            </a:pPr>
            <a:r>
              <a:rPr lang="en-US" sz="1200" dirty="0">
                <a:solidFill>
                  <a:schemeClr val="bg1"/>
                </a:solidFill>
              </a:rPr>
              <a:t>Easy stitching</a:t>
            </a:r>
          </a:p>
          <a:p>
            <a:endParaRPr lang="sv-SE" dirty="0"/>
          </a:p>
        </p:txBody>
      </p:sp>
      <p:sp>
        <p:nvSpPr>
          <p:cNvPr id="4" name="Platshållare för bildnummer 3"/>
          <p:cNvSpPr>
            <a:spLocks noGrp="1"/>
          </p:cNvSpPr>
          <p:nvPr>
            <p:ph type="sldNum" sz="quarter" idx="5"/>
          </p:nvPr>
        </p:nvSpPr>
        <p:spPr/>
        <p:txBody>
          <a:bodyPr/>
          <a:lstStyle/>
          <a:p>
            <a:fld id="{BD18A926-6071-45AF-B20F-CEF2F81CE291}" type="slidenum">
              <a:rPr lang="sv-SE" smtClean="0"/>
              <a:t>9</a:t>
            </a:fld>
            <a:endParaRPr lang="sv-SE"/>
          </a:p>
        </p:txBody>
      </p:sp>
    </p:spTree>
    <p:extLst>
      <p:ext uri="{BB962C8B-B14F-4D97-AF65-F5344CB8AC3E}">
        <p14:creationId xmlns:p14="http://schemas.microsoft.com/office/powerpoint/2010/main" val="33474513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171450" indent="-171450">
              <a:buFontTx/>
              <a:buChar char="-"/>
            </a:pPr>
            <a:r>
              <a:rPr lang="sv-SE" dirty="0" err="1"/>
              <a:t>Very</a:t>
            </a:r>
            <a:r>
              <a:rPr lang="sv-SE" dirty="0"/>
              <a:t> </a:t>
            </a:r>
            <a:r>
              <a:rPr lang="sv-SE" dirty="0" err="1"/>
              <a:t>reliable</a:t>
            </a:r>
            <a:r>
              <a:rPr lang="sv-SE" dirty="0"/>
              <a:t> operation </a:t>
            </a:r>
          </a:p>
          <a:p>
            <a:pPr marL="171450" indent="-171450">
              <a:buFontTx/>
              <a:buChar char="-"/>
            </a:pPr>
            <a:r>
              <a:rPr lang="sv-SE" dirty="0"/>
              <a:t>Support and service </a:t>
            </a:r>
          </a:p>
          <a:p>
            <a:pPr marL="171450" indent="-171450">
              <a:buFontTx/>
              <a:buChar char="-"/>
            </a:pPr>
            <a:r>
              <a:rPr lang="sv-SE" dirty="0"/>
              <a:t>Long </a:t>
            </a:r>
            <a:r>
              <a:rPr lang="sv-SE" dirty="0" err="1"/>
              <a:t>life</a:t>
            </a:r>
            <a:r>
              <a:rPr lang="sv-SE" dirty="0"/>
              <a:t> </a:t>
            </a:r>
            <a:r>
              <a:rPr lang="sv-SE" dirty="0" err="1"/>
              <a:t>time</a:t>
            </a:r>
            <a:r>
              <a:rPr lang="sv-SE" dirty="0"/>
              <a:t> </a:t>
            </a:r>
          </a:p>
          <a:p>
            <a:pPr marL="171450" indent="-171450">
              <a:buFontTx/>
              <a:buChar char="-"/>
            </a:pPr>
            <a:r>
              <a:rPr lang="sv-SE" dirty="0" err="1"/>
              <a:t>Low</a:t>
            </a:r>
            <a:r>
              <a:rPr lang="sv-SE" dirty="0"/>
              <a:t> </a:t>
            </a:r>
            <a:r>
              <a:rPr lang="sv-SE" dirty="0" err="1"/>
              <a:t>life</a:t>
            </a:r>
            <a:r>
              <a:rPr lang="sv-SE" dirty="0"/>
              <a:t> </a:t>
            </a:r>
            <a:r>
              <a:rPr lang="sv-SE" dirty="0" err="1"/>
              <a:t>time</a:t>
            </a:r>
            <a:r>
              <a:rPr lang="sv-SE" dirty="0"/>
              <a:t> </a:t>
            </a:r>
            <a:r>
              <a:rPr lang="sv-SE" dirty="0" err="1"/>
              <a:t>cost</a:t>
            </a:r>
            <a:r>
              <a:rPr lang="sv-SE" dirty="0"/>
              <a:t> </a:t>
            </a:r>
          </a:p>
          <a:p>
            <a:endParaRPr lang="sv-SE" dirty="0"/>
          </a:p>
        </p:txBody>
      </p:sp>
      <p:sp>
        <p:nvSpPr>
          <p:cNvPr id="4" name="Platshållare för bildnummer 3"/>
          <p:cNvSpPr>
            <a:spLocks noGrp="1"/>
          </p:cNvSpPr>
          <p:nvPr>
            <p:ph type="sldNum" sz="quarter" idx="5"/>
          </p:nvPr>
        </p:nvSpPr>
        <p:spPr/>
        <p:txBody>
          <a:bodyPr/>
          <a:lstStyle/>
          <a:p>
            <a:fld id="{BD18A926-6071-45AF-B20F-CEF2F81CE291}" type="slidenum">
              <a:rPr lang="sv-SE" smtClean="0"/>
              <a:t>10</a:t>
            </a:fld>
            <a:endParaRPr lang="sv-SE"/>
          </a:p>
        </p:txBody>
      </p:sp>
    </p:spTree>
    <p:extLst>
      <p:ext uri="{BB962C8B-B14F-4D97-AF65-F5344CB8AC3E}">
        <p14:creationId xmlns:p14="http://schemas.microsoft.com/office/powerpoint/2010/main" val="9733306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indent="0">
              <a:buFont typeface="Arial" panose="020B0604020202020204" pitchFamily="34" charset="0"/>
              <a:buNone/>
            </a:pPr>
            <a:r>
              <a:rPr lang="en-US" dirty="0"/>
              <a:t>Other things that reduces the dose level: </a:t>
            </a:r>
          </a:p>
          <a:p>
            <a:pPr marL="0" indent="0">
              <a:buFont typeface="Arial" panose="020B0604020202020204" pitchFamily="34" charset="0"/>
              <a:buNone/>
            </a:pPr>
            <a:endParaRPr lang="en-US" dirty="0"/>
          </a:p>
          <a:p>
            <a:pPr marL="342900" indent="-342900">
              <a:buFont typeface="Arial" panose="020B0604020202020204" pitchFamily="34" charset="0"/>
              <a:buChar char="•"/>
            </a:pPr>
            <a:r>
              <a:rPr lang="en-US" dirty="0"/>
              <a:t>Advanced Image Processing algorithms.</a:t>
            </a:r>
          </a:p>
          <a:p>
            <a:pPr marL="342900" indent="-342900">
              <a:buFont typeface="Arial" panose="020B0604020202020204" pitchFamily="34" charset="0"/>
              <a:buChar char="•"/>
            </a:pPr>
            <a:r>
              <a:rPr lang="en-US" b="1" dirty="0"/>
              <a:t>Scatter Correction Software (all anatomies).</a:t>
            </a:r>
          </a:p>
          <a:p>
            <a:pPr marL="342900" indent="-342900">
              <a:buFont typeface="Arial" panose="020B0604020202020204" pitchFamily="34" charset="0"/>
              <a:buChar char="•"/>
            </a:pPr>
            <a:r>
              <a:rPr lang="en-US" b="1" dirty="0"/>
              <a:t>Automatic Exposure Control: Consistency + correct dose level.</a:t>
            </a:r>
          </a:p>
          <a:p>
            <a:pPr marL="342900" indent="-342900">
              <a:buFont typeface="Arial" panose="020B0604020202020204" pitchFamily="34" charset="0"/>
              <a:buChar char="•"/>
            </a:pPr>
            <a:r>
              <a:rPr lang="en-US" dirty="0"/>
              <a:t>Grid can be used to reduce noise introduced by scattered radiation. Grid can also easily be removed.</a:t>
            </a:r>
          </a:p>
          <a:p>
            <a:pPr marL="342900" indent="-342900">
              <a:buFont typeface="Arial" panose="020B0604020202020204" pitchFamily="34" charset="0"/>
              <a:buChar char="•"/>
            </a:pPr>
            <a:r>
              <a:rPr lang="en-US" dirty="0"/>
              <a:t>X-ray tube filtration: Can be automatically selected.</a:t>
            </a:r>
          </a:p>
          <a:p>
            <a:pPr marL="342900" indent="-342900">
              <a:buFont typeface="Arial" panose="020B0604020202020204" pitchFamily="34" charset="0"/>
              <a:buChar char="•"/>
            </a:pPr>
            <a:r>
              <a:rPr lang="en-US" dirty="0"/>
              <a:t>Dose Area Product (DAP) monitoring.</a:t>
            </a:r>
          </a:p>
          <a:p>
            <a:pPr marL="342900" indent="-342900">
              <a:buFont typeface="Arial" panose="020B0604020202020204" pitchFamily="34" charset="0"/>
              <a:buChar char="•"/>
            </a:pPr>
            <a:r>
              <a:rPr lang="en-US" dirty="0"/>
              <a:t>Accurate positioning alignment.</a:t>
            </a:r>
            <a:endParaRPr lang="sv-SE" dirty="0"/>
          </a:p>
          <a:p>
            <a:endParaRPr lang="sv-SE" dirty="0"/>
          </a:p>
        </p:txBody>
      </p:sp>
      <p:sp>
        <p:nvSpPr>
          <p:cNvPr id="4" name="Platshållare för bildnummer 3"/>
          <p:cNvSpPr>
            <a:spLocks noGrp="1"/>
          </p:cNvSpPr>
          <p:nvPr>
            <p:ph type="sldNum" sz="quarter" idx="5"/>
          </p:nvPr>
        </p:nvSpPr>
        <p:spPr/>
        <p:txBody>
          <a:bodyPr/>
          <a:lstStyle/>
          <a:p>
            <a:fld id="{BD18A926-6071-45AF-B20F-CEF2F81CE291}" type="slidenum">
              <a:rPr lang="sv-SE" smtClean="0"/>
              <a:t>11</a:t>
            </a:fld>
            <a:endParaRPr lang="sv-SE"/>
          </a:p>
        </p:txBody>
      </p:sp>
    </p:spTree>
    <p:extLst>
      <p:ext uri="{BB962C8B-B14F-4D97-AF65-F5344CB8AC3E}">
        <p14:creationId xmlns:p14="http://schemas.microsoft.com/office/powerpoint/2010/main" val="16082413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indent="0">
              <a:buFont typeface="Arial" panose="020B0604020202020204" pitchFamily="34" charset="0"/>
              <a:buNone/>
            </a:pPr>
            <a:r>
              <a:rPr lang="en-US" dirty="0"/>
              <a:t>Other things that reduces the dose level: </a:t>
            </a:r>
          </a:p>
          <a:p>
            <a:pPr marL="0" indent="0">
              <a:buFont typeface="Arial" panose="020B0604020202020204" pitchFamily="34" charset="0"/>
              <a:buNone/>
            </a:pPr>
            <a:endParaRPr lang="en-US" dirty="0"/>
          </a:p>
          <a:p>
            <a:pPr marL="342900" indent="-342900">
              <a:buFont typeface="Arial" panose="020B0604020202020204" pitchFamily="34" charset="0"/>
              <a:buChar char="•"/>
            </a:pPr>
            <a:r>
              <a:rPr lang="en-US" dirty="0"/>
              <a:t>Advanced Image Processing algorithms.</a:t>
            </a:r>
          </a:p>
          <a:p>
            <a:pPr marL="342900" indent="-342900">
              <a:buFont typeface="Arial" panose="020B0604020202020204" pitchFamily="34" charset="0"/>
              <a:buChar char="•"/>
            </a:pPr>
            <a:r>
              <a:rPr lang="en-US" b="1" dirty="0"/>
              <a:t>Scatter Correction Software (all anatomies).</a:t>
            </a:r>
          </a:p>
          <a:p>
            <a:pPr marL="342900" indent="-342900">
              <a:buFont typeface="Arial" panose="020B0604020202020204" pitchFamily="34" charset="0"/>
              <a:buChar char="•"/>
            </a:pPr>
            <a:r>
              <a:rPr lang="en-US" b="1" dirty="0"/>
              <a:t>Automatic Exposure Control: Consistency + correct dose level.</a:t>
            </a:r>
          </a:p>
          <a:p>
            <a:pPr marL="342900" indent="-342900">
              <a:buFont typeface="Arial" panose="020B0604020202020204" pitchFamily="34" charset="0"/>
              <a:buChar char="•"/>
            </a:pPr>
            <a:r>
              <a:rPr lang="en-US" dirty="0"/>
              <a:t>Grid can be used to reduce noise introduced by scattered radiation. Grid can also easily be removed.</a:t>
            </a:r>
          </a:p>
          <a:p>
            <a:pPr marL="342900" indent="-342900">
              <a:buFont typeface="Arial" panose="020B0604020202020204" pitchFamily="34" charset="0"/>
              <a:buChar char="•"/>
            </a:pPr>
            <a:r>
              <a:rPr lang="en-US" dirty="0"/>
              <a:t>X-ray tube filtration: Can be automatically selected.</a:t>
            </a:r>
          </a:p>
          <a:p>
            <a:pPr marL="342900" indent="-342900">
              <a:buFont typeface="Arial" panose="020B0604020202020204" pitchFamily="34" charset="0"/>
              <a:buChar char="•"/>
            </a:pPr>
            <a:r>
              <a:rPr lang="en-US" dirty="0"/>
              <a:t>Dose Area Product (DAP) monitoring.</a:t>
            </a:r>
          </a:p>
          <a:p>
            <a:pPr marL="342900" indent="-342900">
              <a:buFont typeface="Arial" panose="020B0604020202020204" pitchFamily="34" charset="0"/>
              <a:buChar char="•"/>
            </a:pPr>
            <a:r>
              <a:rPr lang="en-US" dirty="0"/>
              <a:t>Accurate positioning alignment.</a:t>
            </a:r>
            <a:endParaRPr lang="sv-SE" dirty="0"/>
          </a:p>
          <a:p>
            <a:endParaRPr lang="sv-SE" dirty="0"/>
          </a:p>
        </p:txBody>
      </p:sp>
      <p:sp>
        <p:nvSpPr>
          <p:cNvPr id="4" name="Platshållare för bildnummer 3"/>
          <p:cNvSpPr>
            <a:spLocks noGrp="1"/>
          </p:cNvSpPr>
          <p:nvPr>
            <p:ph type="sldNum" sz="quarter" idx="5"/>
          </p:nvPr>
        </p:nvSpPr>
        <p:spPr/>
        <p:txBody>
          <a:bodyPr/>
          <a:lstStyle/>
          <a:p>
            <a:fld id="{BD18A926-6071-45AF-B20F-CEF2F81CE291}" type="slidenum">
              <a:rPr lang="sv-SE" smtClean="0"/>
              <a:t>12</a:t>
            </a:fld>
            <a:endParaRPr lang="sv-SE"/>
          </a:p>
        </p:txBody>
      </p:sp>
    </p:spTree>
    <p:extLst>
      <p:ext uri="{BB962C8B-B14F-4D97-AF65-F5344CB8AC3E}">
        <p14:creationId xmlns:p14="http://schemas.microsoft.com/office/powerpoint/2010/main" val="18445783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6_Anpassad layout">
    <p:spTree>
      <p:nvGrpSpPr>
        <p:cNvPr id="1" name=""/>
        <p:cNvGrpSpPr/>
        <p:nvPr/>
      </p:nvGrpSpPr>
      <p:grpSpPr>
        <a:xfrm>
          <a:off x="0" y="0"/>
          <a:ext cx="0" cy="0"/>
          <a:chOff x="0" y="0"/>
          <a:chExt cx="0" cy="0"/>
        </a:xfrm>
      </p:grpSpPr>
      <p:sp>
        <p:nvSpPr>
          <p:cNvPr id="13" name="Rektangel 12">
            <a:extLst>
              <a:ext uri="{FF2B5EF4-FFF2-40B4-BE49-F238E27FC236}">
                <a16:creationId xmlns:a16="http://schemas.microsoft.com/office/drawing/2014/main" id="{1CCA2104-30FE-4090-90A3-BAD1A8189710}"/>
              </a:ext>
            </a:extLst>
          </p:cNvPr>
          <p:cNvSpPr/>
          <p:nvPr userDrawn="1"/>
        </p:nvSpPr>
        <p:spPr>
          <a:xfrm>
            <a:off x="0" y="5317958"/>
            <a:ext cx="12192000" cy="154004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8" name="Bildobjekt 7">
            <a:extLst>
              <a:ext uri="{FF2B5EF4-FFF2-40B4-BE49-F238E27FC236}">
                <a16:creationId xmlns:a16="http://schemas.microsoft.com/office/drawing/2014/main" id="{BE512534-F2DC-4806-BBA0-2761D25EE4F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566887" y="2033718"/>
            <a:ext cx="5034162" cy="1056276"/>
          </a:xfrm>
          <a:prstGeom prst="rect">
            <a:avLst/>
          </a:prstGeom>
        </p:spPr>
      </p:pic>
      <p:sp>
        <p:nvSpPr>
          <p:cNvPr id="10" name="Underrubrik 5">
            <a:extLst>
              <a:ext uri="{FF2B5EF4-FFF2-40B4-BE49-F238E27FC236}">
                <a16:creationId xmlns:a16="http://schemas.microsoft.com/office/drawing/2014/main" id="{EC967143-4F29-4329-8BA4-01DECA6C1B3E}"/>
              </a:ext>
            </a:extLst>
          </p:cNvPr>
          <p:cNvSpPr txBox="1">
            <a:spLocks/>
          </p:cNvSpPr>
          <p:nvPr userDrawn="1"/>
        </p:nvSpPr>
        <p:spPr>
          <a:xfrm>
            <a:off x="-12032" y="3398782"/>
            <a:ext cx="12192000" cy="60016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yriad Pro Light" panose="020B04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yriad Pro Light" panose="020B04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yriad Pro Light" panose="020B0403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yriad Pro Light" panose="020B04030304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yriad Pro Light" panose="020B04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sv-SE" sz="2200" dirty="0">
                <a:solidFill>
                  <a:schemeClr val="bg1">
                    <a:lumMod val="65000"/>
                  </a:schemeClr>
                </a:solidFill>
                <a:latin typeface="+mn-lt"/>
              </a:rPr>
              <a:t>WORLD CLASS DIGITAL X-RAY SYSTEMS</a:t>
            </a:r>
          </a:p>
        </p:txBody>
      </p:sp>
      <p:cxnSp>
        <p:nvCxnSpPr>
          <p:cNvPr id="5" name="Rak koppling 4">
            <a:extLst>
              <a:ext uri="{FF2B5EF4-FFF2-40B4-BE49-F238E27FC236}">
                <a16:creationId xmlns:a16="http://schemas.microsoft.com/office/drawing/2014/main" id="{CA24D71B-D441-419D-88EF-D5B02FE04CCA}"/>
              </a:ext>
            </a:extLst>
          </p:cNvPr>
          <p:cNvCxnSpPr>
            <a:cxnSpLocks/>
          </p:cNvCxnSpPr>
          <p:nvPr userDrawn="1"/>
        </p:nvCxnSpPr>
        <p:spPr>
          <a:xfrm>
            <a:off x="0" y="5317956"/>
            <a:ext cx="121920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2" name="Underrubrik 5">
            <a:extLst>
              <a:ext uri="{FF2B5EF4-FFF2-40B4-BE49-F238E27FC236}">
                <a16:creationId xmlns:a16="http://schemas.microsoft.com/office/drawing/2014/main" id="{BF346F3F-9488-452A-A6C2-5A9CCBE1A69A}"/>
              </a:ext>
            </a:extLst>
          </p:cNvPr>
          <p:cNvSpPr txBox="1">
            <a:spLocks/>
          </p:cNvSpPr>
          <p:nvPr userDrawn="1"/>
        </p:nvSpPr>
        <p:spPr>
          <a:xfrm>
            <a:off x="0" y="5646927"/>
            <a:ext cx="12192000" cy="60016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yriad Pro Light" panose="020B04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yriad Pro Light" panose="020B04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yriad Pro Light" panose="020B0403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yriad Pro Light" panose="020B04030304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yriad Pro Light" panose="020B04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sv-SE" sz="2200" dirty="0">
              <a:solidFill>
                <a:schemeClr val="bg1">
                  <a:lumMod val="65000"/>
                </a:schemeClr>
              </a:solidFill>
              <a:latin typeface="+mn-lt"/>
            </a:endParaRPr>
          </a:p>
        </p:txBody>
      </p:sp>
      <p:sp>
        <p:nvSpPr>
          <p:cNvPr id="15" name="Rubrik 1">
            <a:extLst>
              <a:ext uri="{FF2B5EF4-FFF2-40B4-BE49-F238E27FC236}">
                <a16:creationId xmlns:a16="http://schemas.microsoft.com/office/drawing/2014/main" id="{7298213F-960F-4277-9FC5-1EC5EDCF464E}"/>
              </a:ext>
            </a:extLst>
          </p:cNvPr>
          <p:cNvSpPr>
            <a:spLocks noGrp="1"/>
          </p:cNvSpPr>
          <p:nvPr>
            <p:ph type="title" hasCustomPrompt="1"/>
          </p:nvPr>
        </p:nvSpPr>
        <p:spPr>
          <a:xfrm>
            <a:off x="-12032" y="5730654"/>
            <a:ext cx="12204032" cy="714650"/>
          </a:xfrm>
          <a:prstGeom prst="rect">
            <a:avLst/>
          </a:prstGeom>
        </p:spPr>
        <p:txBody>
          <a:bodyPr/>
          <a:lstStyle>
            <a:lvl1pPr>
              <a:defRPr sz="2200" b="0">
                <a:solidFill>
                  <a:schemeClr val="accent6">
                    <a:lumMod val="50000"/>
                  </a:schemeClr>
                </a:solidFill>
                <a:latin typeface="+mn-lt"/>
              </a:defRPr>
            </a:lvl1pPr>
          </a:lstStyle>
          <a:p>
            <a:r>
              <a:rPr lang="sv-SE" dirty="0"/>
              <a:t>INSERT HEADING</a:t>
            </a:r>
            <a:br>
              <a:rPr lang="sv-SE" dirty="0"/>
            </a:br>
            <a:r>
              <a:rPr lang="sv-SE" dirty="0" err="1"/>
              <a:t>Insert</a:t>
            </a:r>
            <a:r>
              <a:rPr lang="sv-SE" dirty="0"/>
              <a:t> </a:t>
            </a:r>
            <a:r>
              <a:rPr lang="sv-SE" dirty="0" err="1"/>
              <a:t>sub</a:t>
            </a:r>
            <a:r>
              <a:rPr lang="sv-SE" dirty="0"/>
              <a:t> </a:t>
            </a:r>
            <a:r>
              <a:rPr lang="sv-SE" dirty="0" err="1"/>
              <a:t>heading</a:t>
            </a:r>
            <a:r>
              <a:rPr lang="sv-SE" dirty="0"/>
              <a:t> or date</a:t>
            </a:r>
          </a:p>
        </p:txBody>
      </p:sp>
    </p:spTree>
    <p:extLst>
      <p:ext uri="{BB962C8B-B14F-4D97-AF65-F5344CB8AC3E}">
        <p14:creationId xmlns:p14="http://schemas.microsoft.com/office/powerpoint/2010/main" val="42014097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Anpassad layout">
    <p:spTree>
      <p:nvGrpSpPr>
        <p:cNvPr id="1" name=""/>
        <p:cNvGrpSpPr/>
        <p:nvPr/>
      </p:nvGrpSpPr>
      <p:grpSpPr>
        <a:xfrm>
          <a:off x="0" y="0"/>
          <a:ext cx="0" cy="0"/>
          <a:chOff x="0" y="0"/>
          <a:chExt cx="0" cy="0"/>
        </a:xfrm>
      </p:grpSpPr>
      <p:sp>
        <p:nvSpPr>
          <p:cNvPr id="12" name="Platshållare för bild 2">
            <a:extLst>
              <a:ext uri="{FF2B5EF4-FFF2-40B4-BE49-F238E27FC236}">
                <a16:creationId xmlns:a16="http://schemas.microsoft.com/office/drawing/2014/main" id="{6BEF3474-BED3-4FB3-A5D3-87489D58F4F4}"/>
              </a:ext>
            </a:extLst>
          </p:cNvPr>
          <p:cNvSpPr>
            <a:spLocks noGrp="1"/>
          </p:cNvSpPr>
          <p:nvPr>
            <p:ph type="pic" idx="1" hasCustomPrompt="1"/>
          </p:nvPr>
        </p:nvSpPr>
        <p:spPr>
          <a:xfrm>
            <a:off x="6826101" y="2"/>
            <a:ext cx="5365899" cy="6857998"/>
          </a:xfrm>
          <a:prstGeom prst="rect">
            <a:avLst/>
          </a:prstGeom>
        </p:spPr>
        <p:txBody>
          <a:bodyPr anchor="ctr"/>
          <a:lstStyle>
            <a:lvl1pPr marL="0" indent="0" algn="ctr">
              <a:buNone/>
              <a:defRPr sz="1600" b="0">
                <a:latin typeface="+mn-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dirty="0" err="1"/>
              <a:t>Click</a:t>
            </a:r>
            <a:r>
              <a:rPr lang="sv-SE" dirty="0"/>
              <a:t> </a:t>
            </a:r>
            <a:r>
              <a:rPr lang="sv-SE" dirty="0" err="1"/>
              <a:t>here</a:t>
            </a:r>
            <a:r>
              <a:rPr lang="sv-SE" dirty="0"/>
              <a:t> to </a:t>
            </a:r>
            <a:r>
              <a:rPr lang="sv-SE" dirty="0" err="1"/>
              <a:t>insert</a:t>
            </a:r>
            <a:r>
              <a:rPr lang="sv-SE" dirty="0"/>
              <a:t> image</a:t>
            </a:r>
          </a:p>
        </p:txBody>
      </p:sp>
      <p:sp>
        <p:nvSpPr>
          <p:cNvPr id="2" name="Rubrik 1">
            <a:extLst>
              <a:ext uri="{FF2B5EF4-FFF2-40B4-BE49-F238E27FC236}">
                <a16:creationId xmlns:a16="http://schemas.microsoft.com/office/drawing/2014/main" id="{BC291222-5357-4499-9F9E-43072248BF76}"/>
              </a:ext>
            </a:extLst>
          </p:cNvPr>
          <p:cNvSpPr>
            <a:spLocks noGrp="1"/>
          </p:cNvSpPr>
          <p:nvPr>
            <p:ph type="title" hasCustomPrompt="1"/>
          </p:nvPr>
        </p:nvSpPr>
        <p:spPr>
          <a:xfrm>
            <a:off x="393406" y="382771"/>
            <a:ext cx="6199900" cy="725520"/>
          </a:xfrm>
          <a:prstGeom prst="rect">
            <a:avLst/>
          </a:prstGeom>
        </p:spPr>
        <p:txBody>
          <a:bodyPr/>
          <a:lstStyle>
            <a:lvl1pPr algn="l">
              <a:defRPr sz="4400">
                <a:latin typeface="+mj-lt"/>
              </a:defRPr>
            </a:lvl1pPr>
          </a:lstStyle>
          <a:p>
            <a:r>
              <a:rPr lang="sv-SE" dirty="0" err="1"/>
              <a:t>Heading</a:t>
            </a:r>
            <a:r>
              <a:rPr lang="sv-SE" dirty="0"/>
              <a:t> (</a:t>
            </a:r>
            <a:r>
              <a:rPr lang="sv-SE" dirty="0" err="1"/>
              <a:t>size</a:t>
            </a:r>
            <a:r>
              <a:rPr lang="sv-SE" dirty="0"/>
              <a:t> 44)</a:t>
            </a:r>
          </a:p>
        </p:txBody>
      </p:sp>
      <p:sp>
        <p:nvSpPr>
          <p:cNvPr id="11" name="Underrubrik 2">
            <a:extLst>
              <a:ext uri="{FF2B5EF4-FFF2-40B4-BE49-F238E27FC236}">
                <a16:creationId xmlns:a16="http://schemas.microsoft.com/office/drawing/2014/main" id="{4F81B9E1-B033-43EA-83B5-6C2AE89BBAA2}"/>
              </a:ext>
            </a:extLst>
          </p:cNvPr>
          <p:cNvSpPr>
            <a:spLocks noGrp="1"/>
          </p:cNvSpPr>
          <p:nvPr>
            <p:ph type="subTitle" idx="12" hasCustomPrompt="1"/>
          </p:nvPr>
        </p:nvSpPr>
        <p:spPr>
          <a:xfrm>
            <a:off x="811620" y="1347711"/>
            <a:ext cx="5781685" cy="4596136"/>
          </a:xfrm>
          <a:prstGeom prst="rect">
            <a:avLst/>
          </a:prstGeom>
        </p:spPr>
        <p:txBody>
          <a:bodyPr/>
          <a:lstStyle>
            <a:lvl1pPr marL="0" indent="0" algn="l">
              <a:buFont typeface="Arial" panose="020B0604020202020204" pitchFamily="34" charset="0"/>
              <a:buNone/>
              <a:defRPr sz="1600" b="0">
                <a:solidFill>
                  <a:schemeClr val="tx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err="1"/>
              <a:t>Click</a:t>
            </a:r>
            <a:r>
              <a:rPr lang="sv-SE" dirty="0"/>
              <a:t> </a:t>
            </a:r>
            <a:r>
              <a:rPr lang="sv-SE" dirty="0" err="1"/>
              <a:t>here</a:t>
            </a:r>
            <a:r>
              <a:rPr lang="sv-SE" dirty="0"/>
              <a:t> to </a:t>
            </a:r>
            <a:r>
              <a:rPr lang="sv-SE" dirty="0" err="1"/>
              <a:t>add</a:t>
            </a:r>
            <a:r>
              <a:rPr lang="sv-SE" dirty="0"/>
              <a:t> text (</a:t>
            </a:r>
            <a:r>
              <a:rPr lang="sv-SE" dirty="0" err="1"/>
              <a:t>size</a:t>
            </a:r>
            <a:r>
              <a:rPr lang="sv-SE" dirty="0"/>
              <a:t> 16)</a:t>
            </a:r>
          </a:p>
        </p:txBody>
      </p:sp>
      <p:pic>
        <p:nvPicPr>
          <p:cNvPr id="6" name="Bildobjekt 5">
            <a:extLst>
              <a:ext uri="{FF2B5EF4-FFF2-40B4-BE49-F238E27FC236}">
                <a16:creationId xmlns:a16="http://schemas.microsoft.com/office/drawing/2014/main" id="{73ED07A4-4561-4851-874F-57B706AED37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75548" y="6399214"/>
            <a:ext cx="1320161" cy="276999"/>
          </a:xfrm>
          <a:prstGeom prst="rect">
            <a:avLst/>
          </a:prstGeom>
        </p:spPr>
      </p:pic>
    </p:spTree>
    <p:extLst>
      <p:ext uri="{BB962C8B-B14F-4D97-AF65-F5344CB8AC3E}">
        <p14:creationId xmlns:p14="http://schemas.microsoft.com/office/powerpoint/2010/main" val="26886426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Anpassad layou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C291222-5357-4499-9F9E-43072248BF76}"/>
              </a:ext>
            </a:extLst>
          </p:cNvPr>
          <p:cNvSpPr>
            <a:spLocks noGrp="1"/>
          </p:cNvSpPr>
          <p:nvPr>
            <p:ph type="title" hasCustomPrompt="1"/>
          </p:nvPr>
        </p:nvSpPr>
        <p:spPr>
          <a:xfrm>
            <a:off x="393406" y="382771"/>
            <a:ext cx="6115680" cy="725520"/>
          </a:xfrm>
          <a:prstGeom prst="rect">
            <a:avLst/>
          </a:prstGeom>
        </p:spPr>
        <p:txBody>
          <a:bodyPr/>
          <a:lstStyle>
            <a:lvl1pPr algn="l">
              <a:defRPr sz="4400">
                <a:latin typeface="+mj-lt"/>
              </a:defRPr>
            </a:lvl1pPr>
          </a:lstStyle>
          <a:p>
            <a:r>
              <a:rPr lang="sv-SE" dirty="0" err="1"/>
              <a:t>Heading</a:t>
            </a:r>
            <a:r>
              <a:rPr lang="sv-SE" dirty="0"/>
              <a:t> (</a:t>
            </a:r>
            <a:r>
              <a:rPr lang="sv-SE" dirty="0" err="1"/>
              <a:t>size</a:t>
            </a:r>
            <a:r>
              <a:rPr lang="sv-SE" dirty="0"/>
              <a:t> 44)</a:t>
            </a:r>
          </a:p>
        </p:txBody>
      </p:sp>
      <p:sp>
        <p:nvSpPr>
          <p:cNvPr id="13" name="Underrubrik 2">
            <a:extLst>
              <a:ext uri="{FF2B5EF4-FFF2-40B4-BE49-F238E27FC236}">
                <a16:creationId xmlns:a16="http://schemas.microsoft.com/office/drawing/2014/main" id="{373956F4-B047-4CD0-9A02-14B75673DFD5}"/>
              </a:ext>
            </a:extLst>
          </p:cNvPr>
          <p:cNvSpPr>
            <a:spLocks noGrp="1"/>
          </p:cNvSpPr>
          <p:nvPr>
            <p:ph type="subTitle" idx="14" hasCustomPrompt="1"/>
          </p:nvPr>
        </p:nvSpPr>
        <p:spPr>
          <a:xfrm>
            <a:off x="811621" y="1347711"/>
            <a:ext cx="5697464" cy="4596136"/>
          </a:xfrm>
          <a:prstGeom prst="rect">
            <a:avLst/>
          </a:prstGeom>
        </p:spPr>
        <p:txBody>
          <a:bodyPr/>
          <a:lstStyle>
            <a:lvl1pPr marL="285750" indent="-285750" algn="l">
              <a:buFont typeface="Arial" panose="020B0604020202020204" pitchFamily="34" charset="0"/>
              <a:buChar char="•"/>
              <a:defRPr sz="1600" b="0">
                <a:solidFill>
                  <a:schemeClr val="tx1"/>
                </a:solidFill>
                <a:latin typeface="+mn-lt"/>
              </a:defRPr>
            </a:lvl1pPr>
            <a:lvl2pPr marL="800100" indent="-342900" algn="l">
              <a:buFont typeface="Courier New" panose="02070309020205020404" pitchFamily="49" charset="0"/>
              <a:buChar char="o"/>
              <a:defRPr sz="1400">
                <a:latin typeface="+mn-lt"/>
              </a:defRPr>
            </a:lvl2pPr>
            <a:lvl3pPr marL="1200150" indent="-285750" algn="l">
              <a:buFont typeface="Wingdings" panose="05000000000000000000" pitchFamily="2" charset="2"/>
              <a:buChar char="§"/>
              <a:defRPr sz="1200">
                <a:latin typeface="+mn-lt"/>
              </a:defRPr>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err="1"/>
              <a:t>Click</a:t>
            </a:r>
            <a:r>
              <a:rPr lang="sv-SE" dirty="0"/>
              <a:t> </a:t>
            </a:r>
            <a:r>
              <a:rPr lang="sv-SE" dirty="0" err="1"/>
              <a:t>here</a:t>
            </a:r>
            <a:r>
              <a:rPr lang="sv-SE" dirty="0"/>
              <a:t> to </a:t>
            </a:r>
            <a:r>
              <a:rPr lang="sv-SE" dirty="0" err="1"/>
              <a:t>add</a:t>
            </a:r>
            <a:r>
              <a:rPr lang="sv-SE" dirty="0"/>
              <a:t> </a:t>
            </a:r>
            <a:r>
              <a:rPr lang="sv-SE" dirty="0" err="1"/>
              <a:t>bullet</a:t>
            </a:r>
            <a:r>
              <a:rPr lang="sv-SE" dirty="0"/>
              <a:t> (</a:t>
            </a:r>
            <a:r>
              <a:rPr lang="sv-SE" dirty="0" err="1"/>
              <a:t>size</a:t>
            </a:r>
            <a:r>
              <a:rPr lang="sv-SE" dirty="0"/>
              <a:t> 16)</a:t>
            </a:r>
          </a:p>
          <a:p>
            <a:pPr lvl="1"/>
            <a:r>
              <a:rPr lang="sv-SE" dirty="0" err="1"/>
              <a:t>Click</a:t>
            </a:r>
            <a:r>
              <a:rPr lang="sv-SE" dirty="0"/>
              <a:t> </a:t>
            </a:r>
            <a:r>
              <a:rPr lang="sv-SE" dirty="0" err="1"/>
              <a:t>here</a:t>
            </a:r>
            <a:r>
              <a:rPr lang="sv-SE" dirty="0"/>
              <a:t> to </a:t>
            </a:r>
            <a:r>
              <a:rPr lang="sv-SE" dirty="0" err="1"/>
              <a:t>add</a:t>
            </a:r>
            <a:r>
              <a:rPr lang="sv-SE" dirty="0"/>
              <a:t> </a:t>
            </a:r>
            <a:r>
              <a:rPr lang="sv-SE" dirty="0" err="1"/>
              <a:t>bullet</a:t>
            </a:r>
            <a:r>
              <a:rPr lang="sv-SE" dirty="0"/>
              <a:t> (</a:t>
            </a:r>
            <a:r>
              <a:rPr lang="sv-SE" dirty="0" err="1"/>
              <a:t>size</a:t>
            </a:r>
            <a:r>
              <a:rPr lang="sv-SE" dirty="0"/>
              <a:t> 14)</a:t>
            </a:r>
          </a:p>
          <a:p>
            <a:pPr lvl="2"/>
            <a:r>
              <a:rPr lang="sv-SE" dirty="0" err="1"/>
              <a:t>Click</a:t>
            </a:r>
            <a:r>
              <a:rPr lang="sv-SE" dirty="0"/>
              <a:t> </a:t>
            </a:r>
            <a:r>
              <a:rPr lang="sv-SE" dirty="0" err="1"/>
              <a:t>here</a:t>
            </a:r>
            <a:r>
              <a:rPr lang="sv-SE" dirty="0"/>
              <a:t> to </a:t>
            </a:r>
            <a:r>
              <a:rPr lang="sv-SE" dirty="0" err="1"/>
              <a:t>add</a:t>
            </a:r>
            <a:r>
              <a:rPr lang="sv-SE" dirty="0"/>
              <a:t> </a:t>
            </a:r>
            <a:r>
              <a:rPr lang="sv-SE" dirty="0" err="1"/>
              <a:t>bullet</a:t>
            </a:r>
            <a:r>
              <a:rPr lang="sv-SE" dirty="0"/>
              <a:t> (</a:t>
            </a:r>
            <a:r>
              <a:rPr lang="sv-SE" dirty="0" err="1"/>
              <a:t>size</a:t>
            </a:r>
            <a:r>
              <a:rPr lang="sv-SE" dirty="0"/>
              <a:t> 12)</a:t>
            </a:r>
          </a:p>
        </p:txBody>
      </p:sp>
      <p:sp>
        <p:nvSpPr>
          <p:cNvPr id="14" name="Platshållare för bild 2">
            <a:extLst>
              <a:ext uri="{FF2B5EF4-FFF2-40B4-BE49-F238E27FC236}">
                <a16:creationId xmlns:a16="http://schemas.microsoft.com/office/drawing/2014/main" id="{C54B15D7-A7EB-48A7-B12D-2843C30C32FA}"/>
              </a:ext>
            </a:extLst>
          </p:cNvPr>
          <p:cNvSpPr>
            <a:spLocks noGrp="1"/>
          </p:cNvSpPr>
          <p:nvPr>
            <p:ph type="pic" idx="1" hasCustomPrompt="1"/>
          </p:nvPr>
        </p:nvSpPr>
        <p:spPr>
          <a:xfrm>
            <a:off x="6702052" y="124933"/>
            <a:ext cx="5365899" cy="3395915"/>
          </a:xfrm>
          <a:prstGeom prst="rect">
            <a:avLst/>
          </a:prstGeom>
        </p:spPr>
        <p:txBody>
          <a:bodyPr anchor="ctr"/>
          <a:lstStyle>
            <a:lvl1pPr marL="0" indent="0" algn="ctr">
              <a:buNone/>
              <a:defRPr sz="1600" b="0">
                <a:latin typeface="+mn-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dirty="0" err="1"/>
              <a:t>Click</a:t>
            </a:r>
            <a:r>
              <a:rPr lang="sv-SE" dirty="0"/>
              <a:t> </a:t>
            </a:r>
            <a:r>
              <a:rPr lang="sv-SE" dirty="0" err="1"/>
              <a:t>here</a:t>
            </a:r>
            <a:r>
              <a:rPr lang="sv-SE" dirty="0"/>
              <a:t> to </a:t>
            </a:r>
            <a:r>
              <a:rPr lang="sv-SE" dirty="0" err="1"/>
              <a:t>insert</a:t>
            </a:r>
            <a:r>
              <a:rPr lang="sv-SE" dirty="0"/>
              <a:t> image</a:t>
            </a:r>
          </a:p>
        </p:txBody>
      </p:sp>
      <p:sp>
        <p:nvSpPr>
          <p:cNvPr id="15" name="Platshållare för bild 2">
            <a:extLst>
              <a:ext uri="{FF2B5EF4-FFF2-40B4-BE49-F238E27FC236}">
                <a16:creationId xmlns:a16="http://schemas.microsoft.com/office/drawing/2014/main" id="{447CFAA3-4100-4BAF-84A1-6C4F6EF1535F}"/>
              </a:ext>
            </a:extLst>
          </p:cNvPr>
          <p:cNvSpPr>
            <a:spLocks noGrp="1"/>
          </p:cNvSpPr>
          <p:nvPr>
            <p:ph type="pic" idx="15" hasCustomPrompt="1"/>
          </p:nvPr>
        </p:nvSpPr>
        <p:spPr>
          <a:xfrm>
            <a:off x="6702052" y="3645780"/>
            <a:ext cx="2622699" cy="3087288"/>
          </a:xfrm>
          <a:prstGeom prst="rect">
            <a:avLst/>
          </a:prstGeom>
        </p:spPr>
        <p:txBody>
          <a:bodyPr anchor="ctr"/>
          <a:lstStyle>
            <a:lvl1pPr marL="0" indent="0" algn="ctr">
              <a:buNone/>
              <a:defRPr sz="1600" b="0">
                <a:latin typeface="+mn-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dirty="0" err="1"/>
              <a:t>Click</a:t>
            </a:r>
            <a:r>
              <a:rPr lang="sv-SE" dirty="0"/>
              <a:t> </a:t>
            </a:r>
            <a:r>
              <a:rPr lang="sv-SE" dirty="0" err="1"/>
              <a:t>here</a:t>
            </a:r>
            <a:r>
              <a:rPr lang="sv-SE" dirty="0"/>
              <a:t> to </a:t>
            </a:r>
            <a:r>
              <a:rPr lang="sv-SE" dirty="0" err="1"/>
              <a:t>insert</a:t>
            </a:r>
            <a:r>
              <a:rPr lang="sv-SE" dirty="0"/>
              <a:t> image</a:t>
            </a:r>
          </a:p>
        </p:txBody>
      </p:sp>
      <p:sp>
        <p:nvSpPr>
          <p:cNvPr id="16" name="Platshållare för bild 2">
            <a:extLst>
              <a:ext uri="{FF2B5EF4-FFF2-40B4-BE49-F238E27FC236}">
                <a16:creationId xmlns:a16="http://schemas.microsoft.com/office/drawing/2014/main" id="{329E8B90-B9E4-4C98-96AE-059D644ED537}"/>
              </a:ext>
            </a:extLst>
          </p:cNvPr>
          <p:cNvSpPr>
            <a:spLocks noGrp="1"/>
          </p:cNvSpPr>
          <p:nvPr>
            <p:ph type="pic" idx="16" hasCustomPrompt="1"/>
          </p:nvPr>
        </p:nvSpPr>
        <p:spPr>
          <a:xfrm>
            <a:off x="9433130" y="3645780"/>
            <a:ext cx="2622699" cy="3087288"/>
          </a:xfrm>
          <a:prstGeom prst="rect">
            <a:avLst/>
          </a:prstGeom>
        </p:spPr>
        <p:txBody>
          <a:bodyPr anchor="ctr"/>
          <a:lstStyle>
            <a:lvl1pPr marL="0" indent="0" algn="ctr">
              <a:buNone/>
              <a:defRPr sz="1600" b="0">
                <a:latin typeface="+mn-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dirty="0" err="1"/>
              <a:t>Click</a:t>
            </a:r>
            <a:r>
              <a:rPr lang="sv-SE" dirty="0"/>
              <a:t> </a:t>
            </a:r>
            <a:r>
              <a:rPr lang="sv-SE" dirty="0" err="1"/>
              <a:t>here</a:t>
            </a:r>
            <a:r>
              <a:rPr lang="sv-SE" dirty="0"/>
              <a:t> to </a:t>
            </a:r>
            <a:r>
              <a:rPr lang="sv-SE" dirty="0" err="1"/>
              <a:t>insert</a:t>
            </a:r>
            <a:r>
              <a:rPr lang="sv-SE" dirty="0"/>
              <a:t> image</a:t>
            </a:r>
          </a:p>
        </p:txBody>
      </p:sp>
      <p:pic>
        <p:nvPicPr>
          <p:cNvPr id="8" name="Bildobjekt 7">
            <a:extLst>
              <a:ext uri="{FF2B5EF4-FFF2-40B4-BE49-F238E27FC236}">
                <a16:creationId xmlns:a16="http://schemas.microsoft.com/office/drawing/2014/main" id="{39091733-954F-4472-B55B-5F4C94F8556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75548" y="6399214"/>
            <a:ext cx="1320161" cy="276999"/>
          </a:xfrm>
          <a:prstGeom prst="rect">
            <a:avLst/>
          </a:prstGeom>
        </p:spPr>
      </p:pic>
    </p:spTree>
    <p:extLst>
      <p:ext uri="{BB962C8B-B14F-4D97-AF65-F5344CB8AC3E}">
        <p14:creationId xmlns:p14="http://schemas.microsoft.com/office/powerpoint/2010/main" val="16405942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_Anpassad layou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C291222-5357-4499-9F9E-43072248BF76}"/>
              </a:ext>
            </a:extLst>
          </p:cNvPr>
          <p:cNvSpPr>
            <a:spLocks noGrp="1"/>
          </p:cNvSpPr>
          <p:nvPr>
            <p:ph type="title" hasCustomPrompt="1"/>
          </p:nvPr>
        </p:nvSpPr>
        <p:spPr>
          <a:xfrm>
            <a:off x="393405" y="382771"/>
            <a:ext cx="7449879" cy="725520"/>
          </a:xfrm>
          <a:prstGeom prst="rect">
            <a:avLst/>
          </a:prstGeom>
        </p:spPr>
        <p:txBody>
          <a:bodyPr/>
          <a:lstStyle>
            <a:lvl1pPr algn="l">
              <a:defRPr sz="4400">
                <a:latin typeface="+mj-lt"/>
              </a:defRPr>
            </a:lvl1pPr>
          </a:lstStyle>
          <a:p>
            <a:r>
              <a:rPr lang="sv-SE" dirty="0" err="1"/>
              <a:t>Heading</a:t>
            </a:r>
            <a:r>
              <a:rPr lang="sv-SE" dirty="0"/>
              <a:t> (</a:t>
            </a:r>
            <a:r>
              <a:rPr lang="sv-SE" dirty="0" err="1"/>
              <a:t>size</a:t>
            </a:r>
            <a:r>
              <a:rPr lang="sv-SE" dirty="0"/>
              <a:t> 44)</a:t>
            </a:r>
          </a:p>
        </p:txBody>
      </p:sp>
      <p:pic>
        <p:nvPicPr>
          <p:cNvPr id="5" name="Bildobjekt 4">
            <a:extLst>
              <a:ext uri="{FF2B5EF4-FFF2-40B4-BE49-F238E27FC236}">
                <a16:creationId xmlns:a16="http://schemas.microsoft.com/office/drawing/2014/main" id="{C80A7B11-C743-4092-82C3-EE091C24C37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3916" y="6298407"/>
            <a:ext cx="1796903" cy="377029"/>
          </a:xfrm>
          <a:prstGeom prst="rect">
            <a:avLst/>
          </a:prstGeom>
        </p:spPr>
      </p:pic>
      <p:graphicFrame>
        <p:nvGraphicFramePr>
          <p:cNvPr id="6" name="Tabell 5">
            <a:extLst>
              <a:ext uri="{FF2B5EF4-FFF2-40B4-BE49-F238E27FC236}">
                <a16:creationId xmlns:a16="http://schemas.microsoft.com/office/drawing/2014/main" id="{6C6079B9-104E-4B3A-BC73-48213B11C456}"/>
              </a:ext>
            </a:extLst>
          </p:cNvPr>
          <p:cNvGraphicFramePr>
            <a:graphicFrameLocks noGrp="1"/>
          </p:cNvGraphicFramePr>
          <p:nvPr userDrawn="1">
            <p:extLst>
              <p:ext uri="{D42A27DB-BD31-4B8C-83A1-F6EECF244321}">
                <p14:modId xmlns:p14="http://schemas.microsoft.com/office/powerpoint/2010/main" val="415642104"/>
              </p:ext>
            </p:extLst>
          </p:nvPr>
        </p:nvGraphicFramePr>
        <p:xfrm>
          <a:off x="811620" y="1347711"/>
          <a:ext cx="5121348" cy="2225040"/>
        </p:xfrm>
        <a:graphic>
          <a:graphicData uri="http://schemas.openxmlformats.org/drawingml/2006/table">
            <a:tbl>
              <a:tblPr firstRow="1" bandRow="1">
                <a:tableStyleId>{00A15C55-8517-42AA-B614-E9B94910E393}</a:tableStyleId>
              </a:tblPr>
              <a:tblGrid>
                <a:gridCol w="1707116">
                  <a:extLst>
                    <a:ext uri="{9D8B030D-6E8A-4147-A177-3AD203B41FA5}">
                      <a16:colId xmlns:a16="http://schemas.microsoft.com/office/drawing/2014/main" val="3239829772"/>
                    </a:ext>
                  </a:extLst>
                </a:gridCol>
                <a:gridCol w="1707116">
                  <a:extLst>
                    <a:ext uri="{9D8B030D-6E8A-4147-A177-3AD203B41FA5}">
                      <a16:colId xmlns:a16="http://schemas.microsoft.com/office/drawing/2014/main" val="1271191320"/>
                    </a:ext>
                  </a:extLst>
                </a:gridCol>
                <a:gridCol w="1707116">
                  <a:extLst>
                    <a:ext uri="{9D8B030D-6E8A-4147-A177-3AD203B41FA5}">
                      <a16:colId xmlns:a16="http://schemas.microsoft.com/office/drawing/2014/main" val="4243990577"/>
                    </a:ext>
                  </a:extLst>
                </a:gridCol>
              </a:tblGrid>
              <a:tr h="370840">
                <a:tc>
                  <a:txBody>
                    <a:bodyPr/>
                    <a:lstStyle/>
                    <a:p>
                      <a:r>
                        <a:rPr lang="sv-SE" sz="1600" dirty="0"/>
                        <a:t>Table style </a:t>
                      </a:r>
                    </a:p>
                  </a:txBody>
                  <a:tcPr/>
                </a:tc>
                <a:tc>
                  <a:txBody>
                    <a:bodyPr/>
                    <a:lstStyle/>
                    <a:p>
                      <a:endParaRPr lang="sv-SE" dirty="0"/>
                    </a:p>
                  </a:txBody>
                  <a:tcPr/>
                </a:tc>
                <a:tc>
                  <a:txBody>
                    <a:bodyPr/>
                    <a:lstStyle/>
                    <a:p>
                      <a:endParaRPr lang="sv-SE"/>
                    </a:p>
                  </a:txBody>
                  <a:tcPr/>
                </a:tc>
                <a:extLst>
                  <a:ext uri="{0D108BD9-81ED-4DB2-BD59-A6C34878D82A}">
                    <a16:rowId xmlns:a16="http://schemas.microsoft.com/office/drawing/2014/main" val="2165051836"/>
                  </a:ext>
                </a:extLst>
              </a:tr>
              <a:tr h="370840">
                <a:tc>
                  <a:txBody>
                    <a:bodyPr/>
                    <a:lstStyle/>
                    <a:p>
                      <a:r>
                        <a:rPr lang="sv-SE" sz="1400" dirty="0"/>
                        <a:t>Body text (</a:t>
                      </a:r>
                      <a:r>
                        <a:rPr lang="sv-SE" sz="1400" dirty="0" err="1"/>
                        <a:t>size</a:t>
                      </a:r>
                      <a:r>
                        <a:rPr lang="sv-SE" sz="1400" dirty="0"/>
                        <a:t> 14) </a:t>
                      </a:r>
                    </a:p>
                  </a:txBody>
                  <a:tcPr/>
                </a:tc>
                <a:tc>
                  <a:txBody>
                    <a:bodyPr/>
                    <a:lstStyle/>
                    <a:p>
                      <a:endParaRPr lang="sv-SE" sz="1400" dirty="0"/>
                    </a:p>
                  </a:txBody>
                  <a:tcPr/>
                </a:tc>
                <a:tc>
                  <a:txBody>
                    <a:bodyPr/>
                    <a:lstStyle/>
                    <a:p>
                      <a:endParaRPr lang="sv-SE" sz="1400"/>
                    </a:p>
                  </a:txBody>
                  <a:tcPr/>
                </a:tc>
                <a:extLst>
                  <a:ext uri="{0D108BD9-81ED-4DB2-BD59-A6C34878D82A}">
                    <a16:rowId xmlns:a16="http://schemas.microsoft.com/office/drawing/2014/main" val="156157275"/>
                  </a:ext>
                </a:extLst>
              </a:tr>
              <a:tr h="370840">
                <a:tc>
                  <a:txBody>
                    <a:bodyPr/>
                    <a:lstStyle/>
                    <a:p>
                      <a:endParaRPr lang="sv-SE" sz="1400" dirty="0"/>
                    </a:p>
                  </a:txBody>
                  <a:tcPr/>
                </a:tc>
                <a:tc>
                  <a:txBody>
                    <a:bodyPr/>
                    <a:lstStyle/>
                    <a:p>
                      <a:endParaRPr lang="sv-SE" sz="1400" dirty="0"/>
                    </a:p>
                  </a:txBody>
                  <a:tcPr/>
                </a:tc>
                <a:tc>
                  <a:txBody>
                    <a:bodyPr/>
                    <a:lstStyle/>
                    <a:p>
                      <a:endParaRPr lang="sv-SE" sz="1400"/>
                    </a:p>
                  </a:txBody>
                  <a:tcPr/>
                </a:tc>
                <a:extLst>
                  <a:ext uri="{0D108BD9-81ED-4DB2-BD59-A6C34878D82A}">
                    <a16:rowId xmlns:a16="http://schemas.microsoft.com/office/drawing/2014/main" val="3485665012"/>
                  </a:ext>
                </a:extLst>
              </a:tr>
              <a:tr h="370840">
                <a:tc>
                  <a:txBody>
                    <a:bodyPr/>
                    <a:lstStyle/>
                    <a:p>
                      <a:endParaRPr lang="sv-SE" sz="1400" dirty="0"/>
                    </a:p>
                  </a:txBody>
                  <a:tcPr/>
                </a:tc>
                <a:tc>
                  <a:txBody>
                    <a:bodyPr/>
                    <a:lstStyle/>
                    <a:p>
                      <a:endParaRPr lang="sv-SE" sz="1400" dirty="0"/>
                    </a:p>
                  </a:txBody>
                  <a:tcPr/>
                </a:tc>
                <a:tc>
                  <a:txBody>
                    <a:bodyPr/>
                    <a:lstStyle/>
                    <a:p>
                      <a:endParaRPr lang="sv-SE" sz="1400" dirty="0"/>
                    </a:p>
                  </a:txBody>
                  <a:tcPr/>
                </a:tc>
                <a:extLst>
                  <a:ext uri="{0D108BD9-81ED-4DB2-BD59-A6C34878D82A}">
                    <a16:rowId xmlns:a16="http://schemas.microsoft.com/office/drawing/2014/main" val="1693000902"/>
                  </a:ext>
                </a:extLst>
              </a:tr>
              <a:tr h="370840">
                <a:tc>
                  <a:txBody>
                    <a:bodyPr/>
                    <a:lstStyle/>
                    <a:p>
                      <a:endParaRPr lang="sv-SE" sz="1400"/>
                    </a:p>
                  </a:txBody>
                  <a:tcPr/>
                </a:tc>
                <a:tc>
                  <a:txBody>
                    <a:bodyPr/>
                    <a:lstStyle/>
                    <a:p>
                      <a:endParaRPr lang="sv-SE" sz="1400"/>
                    </a:p>
                  </a:txBody>
                  <a:tcPr/>
                </a:tc>
                <a:tc>
                  <a:txBody>
                    <a:bodyPr/>
                    <a:lstStyle/>
                    <a:p>
                      <a:endParaRPr lang="sv-SE" sz="1400" dirty="0"/>
                    </a:p>
                  </a:txBody>
                  <a:tcPr/>
                </a:tc>
                <a:extLst>
                  <a:ext uri="{0D108BD9-81ED-4DB2-BD59-A6C34878D82A}">
                    <a16:rowId xmlns:a16="http://schemas.microsoft.com/office/drawing/2014/main" val="1996404023"/>
                  </a:ext>
                </a:extLst>
              </a:tr>
              <a:tr h="370840">
                <a:tc>
                  <a:txBody>
                    <a:bodyPr/>
                    <a:lstStyle/>
                    <a:p>
                      <a:endParaRPr lang="sv-SE" sz="1400" dirty="0"/>
                    </a:p>
                  </a:txBody>
                  <a:tcPr/>
                </a:tc>
                <a:tc>
                  <a:txBody>
                    <a:bodyPr/>
                    <a:lstStyle/>
                    <a:p>
                      <a:endParaRPr lang="sv-SE" sz="1400"/>
                    </a:p>
                  </a:txBody>
                  <a:tcPr/>
                </a:tc>
                <a:tc>
                  <a:txBody>
                    <a:bodyPr/>
                    <a:lstStyle/>
                    <a:p>
                      <a:endParaRPr lang="sv-SE" sz="1400" dirty="0"/>
                    </a:p>
                  </a:txBody>
                  <a:tcPr/>
                </a:tc>
                <a:extLst>
                  <a:ext uri="{0D108BD9-81ED-4DB2-BD59-A6C34878D82A}">
                    <a16:rowId xmlns:a16="http://schemas.microsoft.com/office/drawing/2014/main" val="534939861"/>
                  </a:ext>
                </a:extLst>
              </a:tr>
            </a:tbl>
          </a:graphicData>
        </a:graphic>
      </p:graphicFrame>
      <p:graphicFrame>
        <p:nvGraphicFramePr>
          <p:cNvPr id="14" name="Tabell 13">
            <a:extLst>
              <a:ext uri="{FF2B5EF4-FFF2-40B4-BE49-F238E27FC236}">
                <a16:creationId xmlns:a16="http://schemas.microsoft.com/office/drawing/2014/main" id="{D78F2926-6136-43F4-89C1-EE68B192EF2B}"/>
              </a:ext>
            </a:extLst>
          </p:cNvPr>
          <p:cNvGraphicFramePr>
            <a:graphicFrameLocks noGrp="1"/>
          </p:cNvGraphicFramePr>
          <p:nvPr userDrawn="1">
            <p:extLst>
              <p:ext uri="{D42A27DB-BD31-4B8C-83A1-F6EECF244321}">
                <p14:modId xmlns:p14="http://schemas.microsoft.com/office/powerpoint/2010/main" val="1982470076"/>
              </p:ext>
            </p:extLst>
          </p:nvPr>
        </p:nvGraphicFramePr>
        <p:xfrm>
          <a:off x="6096000" y="1347711"/>
          <a:ext cx="5121348" cy="2225040"/>
        </p:xfrm>
        <a:graphic>
          <a:graphicData uri="http://schemas.openxmlformats.org/drawingml/2006/table">
            <a:tbl>
              <a:tblPr firstRow="1" bandRow="1">
                <a:tableStyleId>{21E4AEA4-8DFA-4A89-87EB-49C32662AFE0}</a:tableStyleId>
              </a:tblPr>
              <a:tblGrid>
                <a:gridCol w="1707116">
                  <a:extLst>
                    <a:ext uri="{9D8B030D-6E8A-4147-A177-3AD203B41FA5}">
                      <a16:colId xmlns:a16="http://schemas.microsoft.com/office/drawing/2014/main" val="3239829772"/>
                    </a:ext>
                  </a:extLst>
                </a:gridCol>
                <a:gridCol w="1707116">
                  <a:extLst>
                    <a:ext uri="{9D8B030D-6E8A-4147-A177-3AD203B41FA5}">
                      <a16:colId xmlns:a16="http://schemas.microsoft.com/office/drawing/2014/main" val="1271191320"/>
                    </a:ext>
                  </a:extLst>
                </a:gridCol>
                <a:gridCol w="1707116">
                  <a:extLst>
                    <a:ext uri="{9D8B030D-6E8A-4147-A177-3AD203B41FA5}">
                      <a16:colId xmlns:a16="http://schemas.microsoft.com/office/drawing/2014/main" val="4243990577"/>
                    </a:ext>
                  </a:extLst>
                </a:gridCol>
              </a:tblGrid>
              <a:tr h="370840">
                <a:tc>
                  <a:txBody>
                    <a:bodyPr/>
                    <a:lstStyle/>
                    <a:p>
                      <a:r>
                        <a:rPr lang="sv-SE" sz="1600" dirty="0"/>
                        <a:t>Table style </a:t>
                      </a:r>
                    </a:p>
                  </a:txBody>
                  <a:tcPr/>
                </a:tc>
                <a:tc>
                  <a:txBody>
                    <a:bodyPr/>
                    <a:lstStyle/>
                    <a:p>
                      <a:endParaRPr lang="sv-SE" dirty="0"/>
                    </a:p>
                  </a:txBody>
                  <a:tcPr/>
                </a:tc>
                <a:tc>
                  <a:txBody>
                    <a:bodyPr/>
                    <a:lstStyle/>
                    <a:p>
                      <a:endParaRPr lang="sv-SE"/>
                    </a:p>
                  </a:txBody>
                  <a:tcPr/>
                </a:tc>
                <a:extLst>
                  <a:ext uri="{0D108BD9-81ED-4DB2-BD59-A6C34878D82A}">
                    <a16:rowId xmlns:a16="http://schemas.microsoft.com/office/drawing/2014/main" val="216505183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400" dirty="0"/>
                        <a:t>Body text (</a:t>
                      </a:r>
                      <a:r>
                        <a:rPr lang="sv-SE" sz="1400" dirty="0" err="1"/>
                        <a:t>size</a:t>
                      </a:r>
                      <a:r>
                        <a:rPr lang="sv-SE" sz="1400" dirty="0"/>
                        <a:t> 14) </a:t>
                      </a:r>
                    </a:p>
                  </a:txBody>
                  <a:tcPr/>
                </a:tc>
                <a:tc>
                  <a:txBody>
                    <a:bodyPr/>
                    <a:lstStyle/>
                    <a:p>
                      <a:endParaRPr lang="sv-SE" sz="1400" dirty="0"/>
                    </a:p>
                  </a:txBody>
                  <a:tcPr/>
                </a:tc>
                <a:tc>
                  <a:txBody>
                    <a:bodyPr/>
                    <a:lstStyle/>
                    <a:p>
                      <a:endParaRPr lang="sv-SE" sz="1400"/>
                    </a:p>
                  </a:txBody>
                  <a:tcPr/>
                </a:tc>
                <a:extLst>
                  <a:ext uri="{0D108BD9-81ED-4DB2-BD59-A6C34878D82A}">
                    <a16:rowId xmlns:a16="http://schemas.microsoft.com/office/drawing/2014/main" val="156157275"/>
                  </a:ext>
                </a:extLst>
              </a:tr>
              <a:tr h="370840">
                <a:tc>
                  <a:txBody>
                    <a:bodyPr/>
                    <a:lstStyle/>
                    <a:p>
                      <a:endParaRPr lang="sv-SE" sz="1400" dirty="0"/>
                    </a:p>
                  </a:txBody>
                  <a:tcPr/>
                </a:tc>
                <a:tc>
                  <a:txBody>
                    <a:bodyPr/>
                    <a:lstStyle/>
                    <a:p>
                      <a:endParaRPr lang="sv-SE" sz="1400" dirty="0"/>
                    </a:p>
                  </a:txBody>
                  <a:tcPr/>
                </a:tc>
                <a:tc>
                  <a:txBody>
                    <a:bodyPr/>
                    <a:lstStyle/>
                    <a:p>
                      <a:endParaRPr lang="sv-SE" sz="1400"/>
                    </a:p>
                  </a:txBody>
                  <a:tcPr/>
                </a:tc>
                <a:extLst>
                  <a:ext uri="{0D108BD9-81ED-4DB2-BD59-A6C34878D82A}">
                    <a16:rowId xmlns:a16="http://schemas.microsoft.com/office/drawing/2014/main" val="3485665012"/>
                  </a:ext>
                </a:extLst>
              </a:tr>
              <a:tr h="370840">
                <a:tc>
                  <a:txBody>
                    <a:bodyPr/>
                    <a:lstStyle/>
                    <a:p>
                      <a:endParaRPr lang="sv-SE" sz="1400" dirty="0"/>
                    </a:p>
                  </a:txBody>
                  <a:tcPr/>
                </a:tc>
                <a:tc>
                  <a:txBody>
                    <a:bodyPr/>
                    <a:lstStyle/>
                    <a:p>
                      <a:endParaRPr lang="sv-SE" sz="1400" dirty="0"/>
                    </a:p>
                  </a:txBody>
                  <a:tcPr/>
                </a:tc>
                <a:tc>
                  <a:txBody>
                    <a:bodyPr/>
                    <a:lstStyle/>
                    <a:p>
                      <a:endParaRPr lang="sv-SE" sz="1400" dirty="0"/>
                    </a:p>
                  </a:txBody>
                  <a:tcPr/>
                </a:tc>
                <a:extLst>
                  <a:ext uri="{0D108BD9-81ED-4DB2-BD59-A6C34878D82A}">
                    <a16:rowId xmlns:a16="http://schemas.microsoft.com/office/drawing/2014/main" val="1693000902"/>
                  </a:ext>
                </a:extLst>
              </a:tr>
              <a:tr h="370840">
                <a:tc>
                  <a:txBody>
                    <a:bodyPr/>
                    <a:lstStyle/>
                    <a:p>
                      <a:endParaRPr lang="sv-SE" sz="1400"/>
                    </a:p>
                  </a:txBody>
                  <a:tcPr/>
                </a:tc>
                <a:tc>
                  <a:txBody>
                    <a:bodyPr/>
                    <a:lstStyle/>
                    <a:p>
                      <a:endParaRPr lang="sv-SE" sz="1400"/>
                    </a:p>
                  </a:txBody>
                  <a:tcPr/>
                </a:tc>
                <a:tc>
                  <a:txBody>
                    <a:bodyPr/>
                    <a:lstStyle/>
                    <a:p>
                      <a:endParaRPr lang="sv-SE" sz="1400" dirty="0"/>
                    </a:p>
                  </a:txBody>
                  <a:tcPr/>
                </a:tc>
                <a:extLst>
                  <a:ext uri="{0D108BD9-81ED-4DB2-BD59-A6C34878D82A}">
                    <a16:rowId xmlns:a16="http://schemas.microsoft.com/office/drawing/2014/main" val="1996404023"/>
                  </a:ext>
                </a:extLst>
              </a:tr>
              <a:tr h="370840">
                <a:tc>
                  <a:txBody>
                    <a:bodyPr/>
                    <a:lstStyle/>
                    <a:p>
                      <a:endParaRPr lang="sv-SE" sz="1400"/>
                    </a:p>
                  </a:txBody>
                  <a:tcPr/>
                </a:tc>
                <a:tc>
                  <a:txBody>
                    <a:bodyPr/>
                    <a:lstStyle/>
                    <a:p>
                      <a:endParaRPr lang="sv-SE" sz="1400"/>
                    </a:p>
                  </a:txBody>
                  <a:tcPr/>
                </a:tc>
                <a:tc>
                  <a:txBody>
                    <a:bodyPr/>
                    <a:lstStyle/>
                    <a:p>
                      <a:endParaRPr lang="sv-SE" sz="1400" dirty="0"/>
                    </a:p>
                  </a:txBody>
                  <a:tcPr/>
                </a:tc>
                <a:extLst>
                  <a:ext uri="{0D108BD9-81ED-4DB2-BD59-A6C34878D82A}">
                    <a16:rowId xmlns:a16="http://schemas.microsoft.com/office/drawing/2014/main" val="534939861"/>
                  </a:ext>
                </a:extLst>
              </a:tr>
            </a:tbl>
          </a:graphicData>
        </a:graphic>
      </p:graphicFrame>
      <p:graphicFrame>
        <p:nvGraphicFramePr>
          <p:cNvPr id="15" name="Tabell 14">
            <a:extLst>
              <a:ext uri="{FF2B5EF4-FFF2-40B4-BE49-F238E27FC236}">
                <a16:creationId xmlns:a16="http://schemas.microsoft.com/office/drawing/2014/main" id="{423D2B56-618F-41EE-8370-D7E4F06AF718}"/>
              </a:ext>
            </a:extLst>
          </p:cNvPr>
          <p:cNvGraphicFramePr>
            <a:graphicFrameLocks noGrp="1"/>
          </p:cNvGraphicFramePr>
          <p:nvPr userDrawn="1">
            <p:extLst>
              <p:ext uri="{D42A27DB-BD31-4B8C-83A1-F6EECF244321}">
                <p14:modId xmlns:p14="http://schemas.microsoft.com/office/powerpoint/2010/main" val="3359063001"/>
              </p:ext>
            </p:extLst>
          </p:nvPr>
        </p:nvGraphicFramePr>
        <p:xfrm>
          <a:off x="811620" y="3754215"/>
          <a:ext cx="5121348" cy="2225040"/>
        </p:xfrm>
        <a:graphic>
          <a:graphicData uri="http://schemas.openxmlformats.org/drawingml/2006/table">
            <a:tbl>
              <a:tblPr firstRow="1" bandRow="1">
                <a:tableStyleId>{5C22544A-7EE6-4342-B048-85BDC9FD1C3A}</a:tableStyleId>
              </a:tblPr>
              <a:tblGrid>
                <a:gridCol w="1707116">
                  <a:extLst>
                    <a:ext uri="{9D8B030D-6E8A-4147-A177-3AD203B41FA5}">
                      <a16:colId xmlns:a16="http://schemas.microsoft.com/office/drawing/2014/main" val="3239829772"/>
                    </a:ext>
                  </a:extLst>
                </a:gridCol>
                <a:gridCol w="1707116">
                  <a:extLst>
                    <a:ext uri="{9D8B030D-6E8A-4147-A177-3AD203B41FA5}">
                      <a16:colId xmlns:a16="http://schemas.microsoft.com/office/drawing/2014/main" val="1271191320"/>
                    </a:ext>
                  </a:extLst>
                </a:gridCol>
                <a:gridCol w="1707116">
                  <a:extLst>
                    <a:ext uri="{9D8B030D-6E8A-4147-A177-3AD203B41FA5}">
                      <a16:colId xmlns:a16="http://schemas.microsoft.com/office/drawing/2014/main" val="4243990577"/>
                    </a:ext>
                  </a:extLst>
                </a:gridCol>
              </a:tblGrid>
              <a:tr h="370840">
                <a:tc>
                  <a:txBody>
                    <a:bodyPr/>
                    <a:lstStyle/>
                    <a:p>
                      <a:r>
                        <a:rPr lang="sv-SE" sz="1600" dirty="0"/>
                        <a:t>Table style </a:t>
                      </a:r>
                    </a:p>
                  </a:txBody>
                  <a:tcPr/>
                </a:tc>
                <a:tc>
                  <a:txBody>
                    <a:bodyPr/>
                    <a:lstStyle/>
                    <a:p>
                      <a:endParaRPr lang="sv-SE" dirty="0"/>
                    </a:p>
                  </a:txBody>
                  <a:tcPr/>
                </a:tc>
                <a:tc>
                  <a:txBody>
                    <a:bodyPr/>
                    <a:lstStyle/>
                    <a:p>
                      <a:endParaRPr lang="sv-SE" dirty="0"/>
                    </a:p>
                  </a:txBody>
                  <a:tcPr/>
                </a:tc>
                <a:extLst>
                  <a:ext uri="{0D108BD9-81ED-4DB2-BD59-A6C34878D82A}">
                    <a16:rowId xmlns:a16="http://schemas.microsoft.com/office/drawing/2014/main" val="216505183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400" dirty="0"/>
                        <a:t>Body text (</a:t>
                      </a:r>
                      <a:r>
                        <a:rPr lang="sv-SE" sz="1400" dirty="0" err="1"/>
                        <a:t>size</a:t>
                      </a:r>
                      <a:r>
                        <a:rPr lang="sv-SE" sz="1400" dirty="0"/>
                        <a:t> 14) </a:t>
                      </a:r>
                    </a:p>
                  </a:txBody>
                  <a:tcPr/>
                </a:tc>
                <a:tc>
                  <a:txBody>
                    <a:bodyPr/>
                    <a:lstStyle/>
                    <a:p>
                      <a:endParaRPr lang="sv-SE" sz="1400" dirty="0"/>
                    </a:p>
                  </a:txBody>
                  <a:tcPr/>
                </a:tc>
                <a:tc>
                  <a:txBody>
                    <a:bodyPr/>
                    <a:lstStyle/>
                    <a:p>
                      <a:endParaRPr lang="sv-SE" sz="1400"/>
                    </a:p>
                  </a:txBody>
                  <a:tcPr/>
                </a:tc>
                <a:extLst>
                  <a:ext uri="{0D108BD9-81ED-4DB2-BD59-A6C34878D82A}">
                    <a16:rowId xmlns:a16="http://schemas.microsoft.com/office/drawing/2014/main" val="156157275"/>
                  </a:ext>
                </a:extLst>
              </a:tr>
              <a:tr h="370840">
                <a:tc>
                  <a:txBody>
                    <a:bodyPr/>
                    <a:lstStyle/>
                    <a:p>
                      <a:endParaRPr lang="sv-SE" sz="1400" dirty="0"/>
                    </a:p>
                  </a:txBody>
                  <a:tcPr/>
                </a:tc>
                <a:tc>
                  <a:txBody>
                    <a:bodyPr/>
                    <a:lstStyle/>
                    <a:p>
                      <a:endParaRPr lang="sv-SE" sz="1400" dirty="0"/>
                    </a:p>
                  </a:txBody>
                  <a:tcPr/>
                </a:tc>
                <a:tc>
                  <a:txBody>
                    <a:bodyPr/>
                    <a:lstStyle/>
                    <a:p>
                      <a:endParaRPr lang="sv-SE" sz="1400"/>
                    </a:p>
                  </a:txBody>
                  <a:tcPr/>
                </a:tc>
                <a:extLst>
                  <a:ext uri="{0D108BD9-81ED-4DB2-BD59-A6C34878D82A}">
                    <a16:rowId xmlns:a16="http://schemas.microsoft.com/office/drawing/2014/main" val="3485665012"/>
                  </a:ext>
                </a:extLst>
              </a:tr>
              <a:tr h="370840">
                <a:tc>
                  <a:txBody>
                    <a:bodyPr/>
                    <a:lstStyle/>
                    <a:p>
                      <a:endParaRPr lang="sv-SE" sz="1400" dirty="0"/>
                    </a:p>
                  </a:txBody>
                  <a:tcPr/>
                </a:tc>
                <a:tc>
                  <a:txBody>
                    <a:bodyPr/>
                    <a:lstStyle/>
                    <a:p>
                      <a:endParaRPr lang="sv-SE" sz="1400" dirty="0"/>
                    </a:p>
                  </a:txBody>
                  <a:tcPr/>
                </a:tc>
                <a:tc>
                  <a:txBody>
                    <a:bodyPr/>
                    <a:lstStyle/>
                    <a:p>
                      <a:endParaRPr lang="sv-SE" sz="1400" dirty="0"/>
                    </a:p>
                  </a:txBody>
                  <a:tcPr/>
                </a:tc>
                <a:extLst>
                  <a:ext uri="{0D108BD9-81ED-4DB2-BD59-A6C34878D82A}">
                    <a16:rowId xmlns:a16="http://schemas.microsoft.com/office/drawing/2014/main" val="1693000902"/>
                  </a:ext>
                </a:extLst>
              </a:tr>
              <a:tr h="370840">
                <a:tc>
                  <a:txBody>
                    <a:bodyPr/>
                    <a:lstStyle/>
                    <a:p>
                      <a:endParaRPr lang="sv-SE" sz="1400"/>
                    </a:p>
                  </a:txBody>
                  <a:tcPr/>
                </a:tc>
                <a:tc>
                  <a:txBody>
                    <a:bodyPr/>
                    <a:lstStyle/>
                    <a:p>
                      <a:endParaRPr lang="sv-SE" sz="1400"/>
                    </a:p>
                  </a:txBody>
                  <a:tcPr/>
                </a:tc>
                <a:tc>
                  <a:txBody>
                    <a:bodyPr/>
                    <a:lstStyle/>
                    <a:p>
                      <a:endParaRPr lang="sv-SE" sz="1400" dirty="0"/>
                    </a:p>
                  </a:txBody>
                  <a:tcPr/>
                </a:tc>
                <a:extLst>
                  <a:ext uri="{0D108BD9-81ED-4DB2-BD59-A6C34878D82A}">
                    <a16:rowId xmlns:a16="http://schemas.microsoft.com/office/drawing/2014/main" val="1996404023"/>
                  </a:ext>
                </a:extLst>
              </a:tr>
              <a:tr h="370840">
                <a:tc>
                  <a:txBody>
                    <a:bodyPr/>
                    <a:lstStyle/>
                    <a:p>
                      <a:endParaRPr lang="sv-SE" sz="1400"/>
                    </a:p>
                  </a:txBody>
                  <a:tcPr/>
                </a:tc>
                <a:tc>
                  <a:txBody>
                    <a:bodyPr/>
                    <a:lstStyle/>
                    <a:p>
                      <a:endParaRPr lang="sv-SE" sz="1400"/>
                    </a:p>
                  </a:txBody>
                  <a:tcPr/>
                </a:tc>
                <a:tc>
                  <a:txBody>
                    <a:bodyPr/>
                    <a:lstStyle/>
                    <a:p>
                      <a:endParaRPr lang="sv-SE" sz="1400" dirty="0"/>
                    </a:p>
                  </a:txBody>
                  <a:tcPr/>
                </a:tc>
                <a:extLst>
                  <a:ext uri="{0D108BD9-81ED-4DB2-BD59-A6C34878D82A}">
                    <a16:rowId xmlns:a16="http://schemas.microsoft.com/office/drawing/2014/main" val="534939861"/>
                  </a:ext>
                </a:extLst>
              </a:tr>
            </a:tbl>
          </a:graphicData>
        </a:graphic>
      </p:graphicFrame>
      <p:graphicFrame>
        <p:nvGraphicFramePr>
          <p:cNvPr id="16" name="Tabell 15">
            <a:extLst>
              <a:ext uri="{FF2B5EF4-FFF2-40B4-BE49-F238E27FC236}">
                <a16:creationId xmlns:a16="http://schemas.microsoft.com/office/drawing/2014/main" id="{3DD83A28-0EAE-406E-8D7A-4E2AA051628C}"/>
              </a:ext>
            </a:extLst>
          </p:cNvPr>
          <p:cNvGraphicFramePr>
            <a:graphicFrameLocks noGrp="1"/>
          </p:cNvGraphicFramePr>
          <p:nvPr userDrawn="1">
            <p:extLst>
              <p:ext uri="{D42A27DB-BD31-4B8C-83A1-F6EECF244321}">
                <p14:modId xmlns:p14="http://schemas.microsoft.com/office/powerpoint/2010/main" val="2118715101"/>
              </p:ext>
            </p:extLst>
          </p:nvPr>
        </p:nvGraphicFramePr>
        <p:xfrm>
          <a:off x="6096000" y="3754215"/>
          <a:ext cx="5121348" cy="2225040"/>
        </p:xfrm>
        <a:graphic>
          <a:graphicData uri="http://schemas.openxmlformats.org/drawingml/2006/table">
            <a:tbl>
              <a:tblPr firstRow="1" bandRow="1">
                <a:tableStyleId>{7DF18680-E054-41AD-8BC1-D1AEF772440D}</a:tableStyleId>
              </a:tblPr>
              <a:tblGrid>
                <a:gridCol w="1707116">
                  <a:extLst>
                    <a:ext uri="{9D8B030D-6E8A-4147-A177-3AD203B41FA5}">
                      <a16:colId xmlns:a16="http://schemas.microsoft.com/office/drawing/2014/main" val="3239829772"/>
                    </a:ext>
                  </a:extLst>
                </a:gridCol>
                <a:gridCol w="1707116">
                  <a:extLst>
                    <a:ext uri="{9D8B030D-6E8A-4147-A177-3AD203B41FA5}">
                      <a16:colId xmlns:a16="http://schemas.microsoft.com/office/drawing/2014/main" val="1271191320"/>
                    </a:ext>
                  </a:extLst>
                </a:gridCol>
                <a:gridCol w="1707116">
                  <a:extLst>
                    <a:ext uri="{9D8B030D-6E8A-4147-A177-3AD203B41FA5}">
                      <a16:colId xmlns:a16="http://schemas.microsoft.com/office/drawing/2014/main" val="4243990577"/>
                    </a:ext>
                  </a:extLst>
                </a:gridCol>
              </a:tblGrid>
              <a:tr h="370840">
                <a:tc>
                  <a:txBody>
                    <a:bodyPr/>
                    <a:lstStyle/>
                    <a:p>
                      <a:r>
                        <a:rPr lang="sv-SE" sz="1600" dirty="0"/>
                        <a:t>Table style </a:t>
                      </a:r>
                    </a:p>
                  </a:txBody>
                  <a:tcPr/>
                </a:tc>
                <a:tc>
                  <a:txBody>
                    <a:bodyPr/>
                    <a:lstStyle/>
                    <a:p>
                      <a:endParaRPr lang="sv-SE" dirty="0"/>
                    </a:p>
                  </a:txBody>
                  <a:tcPr/>
                </a:tc>
                <a:tc>
                  <a:txBody>
                    <a:bodyPr/>
                    <a:lstStyle/>
                    <a:p>
                      <a:endParaRPr lang="sv-SE"/>
                    </a:p>
                  </a:txBody>
                  <a:tcPr/>
                </a:tc>
                <a:extLst>
                  <a:ext uri="{0D108BD9-81ED-4DB2-BD59-A6C34878D82A}">
                    <a16:rowId xmlns:a16="http://schemas.microsoft.com/office/drawing/2014/main" val="216505183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400" dirty="0"/>
                        <a:t>Body text (</a:t>
                      </a:r>
                      <a:r>
                        <a:rPr lang="sv-SE" sz="1400" dirty="0" err="1"/>
                        <a:t>size</a:t>
                      </a:r>
                      <a:r>
                        <a:rPr lang="sv-SE" sz="1400" dirty="0"/>
                        <a:t> 14) </a:t>
                      </a:r>
                    </a:p>
                  </a:txBody>
                  <a:tcPr/>
                </a:tc>
                <a:tc>
                  <a:txBody>
                    <a:bodyPr/>
                    <a:lstStyle/>
                    <a:p>
                      <a:endParaRPr lang="sv-SE" sz="1400" dirty="0"/>
                    </a:p>
                  </a:txBody>
                  <a:tcPr/>
                </a:tc>
                <a:tc>
                  <a:txBody>
                    <a:bodyPr/>
                    <a:lstStyle/>
                    <a:p>
                      <a:endParaRPr lang="sv-SE" sz="1400"/>
                    </a:p>
                  </a:txBody>
                  <a:tcPr/>
                </a:tc>
                <a:extLst>
                  <a:ext uri="{0D108BD9-81ED-4DB2-BD59-A6C34878D82A}">
                    <a16:rowId xmlns:a16="http://schemas.microsoft.com/office/drawing/2014/main" val="156157275"/>
                  </a:ext>
                </a:extLst>
              </a:tr>
              <a:tr h="370840">
                <a:tc>
                  <a:txBody>
                    <a:bodyPr/>
                    <a:lstStyle/>
                    <a:p>
                      <a:endParaRPr lang="sv-SE" sz="1400" dirty="0"/>
                    </a:p>
                  </a:txBody>
                  <a:tcPr/>
                </a:tc>
                <a:tc>
                  <a:txBody>
                    <a:bodyPr/>
                    <a:lstStyle/>
                    <a:p>
                      <a:endParaRPr lang="sv-SE" sz="1400" dirty="0"/>
                    </a:p>
                  </a:txBody>
                  <a:tcPr/>
                </a:tc>
                <a:tc>
                  <a:txBody>
                    <a:bodyPr/>
                    <a:lstStyle/>
                    <a:p>
                      <a:endParaRPr lang="sv-SE" sz="1400"/>
                    </a:p>
                  </a:txBody>
                  <a:tcPr/>
                </a:tc>
                <a:extLst>
                  <a:ext uri="{0D108BD9-81ED-4DB2-BD59-A6C34878D82A}">
                    <a16:rowId xmlns:a16="http://schemas.microsoft.com/office/drawing/2014/main" val="3485665012"/>
                  </a:ext>
                </a:extLst>
              </a:tr>
              <a:tr h="370840">
                <a:tc>
                  <a:txBody>
                    <a:bodyPr/>
                    <a:lstStyle/>
                    <a:p>
                      <a:endParaRPr lang="sv-SE" sz="1400" dirty="0"/>
                    </a:p>
                  </a:txBody>
                  <a:tcPr/>
                </a:tc>
                <a:tc>
                  <a:txBody>
                    <a:bodyPr/>
                    <a:lstStyle/>
                    <a:p>
                      <a:endParaRPr lang="sv-SE" sz="1400" dirty="0"/>
                    </a:p>
                  </a:txBody>
                  <a:tcPr/>
                </a:tc>
                <a:tc>
                  <a:txBody>
                    <a:bodyPr/>
                    <a:lstStyle/>
                    <a:p>
                      <a:endParaRPr lang="sv-SE" sz="1400" dirty="0"/>
                    </a:p>
                  </a:txBody>
                  <a:tcPr/>
                </a:tc>
                <a:extLst>
                  <a:ext uri="{0D108BD9-81ED-4DB2-BD59-A6C34878D82A}">
                    <a16:rowId xmlns:a16="http://schemas.microsoft.com/office/drawing/2014/main" val="1693000902"/>
                  </a:ext>
                </a:extLst>
              </a:tr>
              <a:tr h="370840">
                <a:tc>
                  <a:txBody>
                    <a:bodyPr/>
                    <a:lstStyle/>
                    <a:p>
                      <a:endParaRPr lang="sv-SE" sz="1400"/>
                    </a:p>
                  </a:txBody>
                  <a:tcPr/>
                </a:tc>
                <a:tc>
                  <a:txBody>
                    <a:bodyPr/>
                    <a:lstStyle/>
                    <a:p>
                      <a:endParaRPr lang="sv-SE" sz="1400"/>
                    </a:p>
                  </a:txBody>
                  <a:tcPr/>
                </a:tc>
                <a:tc>
                  <a:txBody>
                    <a:bodyPr/>
                    <a:lstStyle/>
                    <a:p>
                      <a:endParaRPr lang="sv-SE" sz="1400" dirty="0"/>
                    </a:p>
                  </a:txBody>
                  <a:tcPr/>
                </a:tc>
                <a:extLst>
                  <a:ext uri="{0D108BD9-81ED-4DB2-BD59-A6C34878D82A}">
                    <a16:rowId xmlns:a16="http://schemas.microsoft.com/office/drawing/2014/main" val="1996404023"/>
                  </a:ext>
                </a:extLst>
              </a:tr>
              <a:tr h="370840">
                <a:tc>
                  <a:txBody>
                    <a:bodyPr/>
                    <a:lstStyle/>
                    <a:p>
                      <a:endParaRPr lang="sv-SE" sz="1400"/>
                    </a:p>
                  </a:txBody>
                  <a:tcPr/>
                </a:tc>
                <a:tc>
                  <a:txBody>
                    <a:bodyPr/>
                    <a:lstStyle/>
                    <a:p>
                      <a:endParaRPr lang="sv-SE" sz="1400"/>
                    </a:p>
                  </a:txBody>
                  <a:tcPr/>
                </a:tc>
                <a:tc>
                  <a:txBody>
                    <a:bodyPr/>
                    <a:lstStyle/>
                    <a:p>
                      <a:endParaRPr lang="sv-SE" sz="1400" dirty="0"/>
                    </a:p>
                  </a:txBody>
                  <a:tcPr/>
                </a:tc>
                <a:extLst>
                  <a:ext uri="{0D108BD9-81ED-4DB2-BD59-A6C34878D82A}">
                    <a16:rowId xmlns:a16="http://schemas.microsoft.com/office/drawing/2014/main" val="534939861"/>
                  </a:ext>
                </a:extLst>
              </a:tr>
            </a:tbl>
          </a:graphicData>
        </a:graphic>
      </p:graphicFrame>
      <p:sp>
        <p:nvSpPr>
          <p:cNvPr id="11" name="Platshållare för text 3">
            <a:extLst>
              <a:ext uri="{FF2B5EF4-FFF2-40B4-BE49-F238E27FC236}">
                <a16:creationId xmlns:a16="http://schemas.microsoft.com/office/drawing/2014/main" id="{EBEDA7C5-404D-4807-96DF-ADCB41AC2A5B}"/>
              </a:ext>
            </a:extLst>
          </p:cNvPr>
          <p:cNvSpPr>
            <a:spLocks noGrp="1"/>
          </p:cNvSpPr>
          <p:nvPr>
            <p:ph type="body" sz="half" idx="2" hasCustomPrompt="1"/>
          </p:nvPr>
        </p:nvSpPr>
        <p:spPr>
          <a:xfrm>
            <a:off x="9842342" y="54315"/>
            <a:ext cx="2289498" cy="691216"/>
          </a:xfrm>
          <a:prstGeom prst="rect">
            <a:avLst/>
          </a:prstGeom>
        </p:spPr>
        <p:txBody>
          <a:bodyPr/>
          <a:lstStyle>
            <a:lvl1pPr marL="0" indent="0">
              <a:buNone/>
              <a:defRPr sz="1200" i="1">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dirty="0" err="1"/>
              <a:t>Tables</a:t>
            </a:r>
            <a:r>
              <a:rPr lang="sv-SE" dirty="0"/>
              <a:t> </a:t>
            </a:r>
            <a:r>
              <a:rPr lang="sv-SE" dirty="0" err="1"/>
              <a:t>can</a:t>
            </a:r>
            <a:r>
              <a:rPr lang="sv-SE" dirty="0"/>
              <a:t> be </a:t>
            </a:r>
            <a:r>
              <a:rPr lang="sv-SE" dirty="0" err="1"/>
              <a:t>designed</a:t>
            </a:r>
            <a:r>
              <a:rPr lang="sv-SE" dirty="0"/>
              <a:t> </a:t>
            </a:r>
            <a:r>
              <a:rPr lang="sv-SE" dirty="0" err="1"/>
              <a:t>preferably</a:t>
            </a:r>
            <a:r>
              <a:rPr lang="sv-SE" dirty="0"/>
              <a:t> in </a:t>
            </a:r>
            <a:r>
              <a:rPr lang="sv-SE" dirty="0" err="1"/>
              <a:t>theese</a:t>
            </a:r>
            <a:r>
              <a:rPr lang="sv-SE" dirty="0"/>
              <a:t> </a:t>
            </a:r>
            <a:r>
              <a:rPr lang="sv-SE" dirty="0" err="1"/>
              <a:t>colours</a:t>
            </a:r>
            <a:r>
              <a:rPr lang="sv-SE" dirty="0"/>
              <a:t>. </a:t>
            </a:r>
            <a:r>
              <a:rPr lang="sv-SE" dirty="0" err="1"/>
              <a:t>You</a:t>
            </a:r>
            <a:r>
              <a:rPr lang="sv-SE" dirty="0"/>
              <a:t> </a:t>
            </a:r>
            <a:r>
              <a:rPr lang="sv-SE" dirty="0" err="1"/>
              <a:t>cannot</a:t>
            </a:r>
            <a:r>
              <a:rPr lang="sv-SE" dirty="0"/>
              <a:t> </a:t>
            </a:r>
            <a:r>
              <a:rPr lang="sv-SE" dirty="0" err="1"/>
              <a:t>edit</a:t>
            </a:r>
            <a:r>
              <a:rPr lang="sv-SE" dirty="0"/>
              <a:t> in </a:t>
            </a:r>
            <a:r>
              <a:rPr lang="sv-SE" dirty="0" err="1"/>
              <a:t>these</a:t>
            </a:r>
            <a:r>
              <a:rPr lang="sv-SE" dirty="0"/>
              <a:t> </a:t>
            </a:r>
            <a:r>
              <a:rPr lang="sv-SE" dirty="0" err="1"/>
              <a:t>tables</a:t>
            </a:r>
            <a:r>
              <a:rPr lang="sv-SE" dirty="0"/>
              <a:t> so </a:t>
            </a:r>
            <a:r>
              <a:rPr lang="sv-SE" dirty="0" err="1"/>
              <a:t>you</a:t>
            </a:r>
            <a:r>
              <a:rPr lang="sv-SE" dirty="0"/>
              <a:t> </a:t>
            </a:r>
            <a:r>
              <a:rPr lang="sv-SE" dirty="0" err="1"/>
              <a:t>need</a:t>
            </a:r>
            <a:r>
              <a:rPr lang="sv-SE" dirty="0"/>
              <a:t> to </a:t>
            </a:r>
            <a:r>
              <a:rPr lang="sv-SE" dirty="0" err="1"/>
              <a:t>add</a:t>
            </a:r>
            <a:r>
              <a:rPr lang="sv-SE" dirty="0"/>
              <a:t> new </a:t>
            </a:r>
            <a:r>
              <a:rPr lang="sv-SE" dirty="0" err="1"/>
              <a:t>ones</a:t>
            </a:r>
            <a:r>
              <a:rPr lang="sv-SE" dirty="0"/>
              <a:t> and </a:t>
            </a:r>
            <a:r>
              <a:rPr lang="sv-SE" dirty="0" err="1"/>
              <a:t>select</a:t>
            </a:r>
            <a:r>
              <a:rPr lang="sv-SE" dirty="0"/>
              <a:t> </a:t>
            </a:r>
            <a:r>
              <a:rPr lang="sv-SE" dirty="0" err="1"/>
              <a:t>colour</a:t>
            </a:r>
            <a:r>
              <a:rPr lang="sv-SE" dirty="0"/>
              <a:t>. </a:t>
            </a:r>
          </a:p>
        </p:txBody>
      </p:sp>
      <p:pic>
        <p:nvPicPr>
          <p:cNvPr id="9" name="Bildobjekt 8">
            <a:extLst>
              <a:ext uri="{FF2B5EF4-FFF2-40B4-BE49-F238E27FC236}">
                <a16:creationId xmlns:a16="http://schemas.microsoft.com/office/drawing/2014/main" id="{8772FF7C-4A0A-459B-B862-5CD4DDCB721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75548" y="6399214"/>
            <a:ext cx="1320161" cy="276999"/>
          </a:xfrm>
          <a:prstGeom prst="rect">
            <a:avLst/>
          </a:prstGeom>
        </p:spPr>
      </p:pic>
    </p:spTree>
    <p:extLst>
      <p:ext uri="{BB962C8B-B14F-4D97-AF65-F5344CB8AC3E}">
        <p14:creationId xmlns:p14="http://schemas.microsoft.com/office/powerpoint/2010/main" val="39124135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Rubrikbild">
    <p:spTree>
      <p:nvGrpSpPr>
        <p:cNvPr id="1" name=""/>
        <p:cNvGrpSpPr/>
        <p:nvPr/>
      </p:nvGrpSpPr>
      <p:grpSpPr>
        <a:xfrm>
          <a:off x="0" y="0"/>
          <a:ext cx="0" cy="0"/>
          <a:chOff x="0" y="0"/>
          <a:chExt cx="0" cy="0"/>
        </a:xfrm>
      </p:grpSpPr>
      <p:sp>
        <p:nvSpPr>
          <p:cNvPr id="17" name="TextBox 10">
            <a:extLst>
              <a:ext uri="{FF2B5EF4-FFF2-40B4-BE49-F238E27FC236}">
                <a16:creationId xmlns:a16="http://schemas.microsoft.com/office/drawing/2014/main" id="{AA131195-D7A5-443C-95A4-CDD7E699DCEC}"/>
              </a:ext>
            </a:extLst>
          </p:cNvPr>
          <p:cNvSpPr txBox="1"/>
          <p:nvPr userDrawn="1"/>
        </p:nvSpPr>
        <p:spPr>
          <a:xfrm>
            <a:off x="0" y="2517176"/>
            <a:ext cx="12192000" cy="769441"/>
          </a:xfrm>
          <a:prstGeom prst="rect">
            <a:avLst/>
          </a:prstGeom>
          <a:noFill/>
        </p:spPr>
        <p:txBody>
          <a:bodyPr wrap="square" rtlCol="0">
            <a:spAutoFit/>
          </a:bodyPr>
          <a:lstStyle/>
          <a:p>
            <a:pPr algn="ctr"/>
            <a:r>
              <a:rPr lang="en-US" sz="4400" spc="400" dirty="0">
                <a:solidFill>
                  <a:schemeClr val="accent1">
                    <a:lumMod val="75000"/>
                  </a:schemeClr>
                </a:solidFill>
                <a:cs typeface="Segoe UI" panose="020B0502040204020203" pitchFamily="34" charset="0"/>
              </a:rPr>
              <a:t>THANK YOU</a:t>
            </a:r>
            <a:endParaRPr lang="en-US" sz="2400" spc="400" dirty="0">
              <a:solidFill>
                <a:schemeClr val="accent1">
                  <a:lumMod val="75000"/>
                </a:schemeClr>
              </a:solidFill>
              <a:cs typeface="Segoe UI" panose="020B0502040204020203" pitchFamily="34" charset="0"/>
            </a:endParaRPr>
          </a:p>
        </p:txBody>
      </p:sp>
      <p:sp>
        <p:nvSpPr>
          <p:cNvPr id="5" name="TextBox 3">
            <a:extLst>
              <a:ext uri="{FF2B5EF4-FFF2-40B4-BE49-F238E27FC236}">
                <a16:creationId xmlns:a16="http://schemas.microsoft.com/office/drawing/2014/main" id="{415051F0-F616-4D2F-BFBF-AEFF0111A5FF}"/>
              </a:ext>
            </a:extLst>
          </p:cNvPr>
          <p:cNvSpPr txBox="1"/>
          <p:nvPr userDrawn="1"/>
        </p:nvSpPr>
        <p:spPr>
          <a:xfrm>
            <a:off x="0" y="3018736"/>
            <a:ext cx="12192000" cy="646331"/>
          </a:xfrm>
          <a:prstGeom prst="rect">
            <a:avLst/>
          </a:prstGeom>
          <a:noFill/>
        </p:spPr>
        <p:txBody>
          <a:bodyPr wrap="square" rtlCol="0">
            <a:spAutoFit/>
          </a:bodyPr>
          <a:lstStyle/>
          <a:p>
            <a:pPr algn="ctr">
              <a:lnSpc>
                <a:spcPct val="150000"/>
              </a:lnSpc>
            </a:pPr>
            <a:endParaRPr lang="en-US" sz="1600" dirty="0">
              <a:latin typeface="Segoe UI" panose="020B0502040204020203" pitchFamily="34" charset="0"/>
              <a:ea typeface="Lato Light" charset="0"/>
              <a:cs typeface="Segoe UI" panose="020B0502040204020203" pitchFamily="34" charset="0"/>
            </a:endParaRPr>
          </a:p>
          <a:p>
            <a:pPr algn="ctr"/>
            <a:r>
              <a:rPr lang="en-US" sz="1200" b="1" dirty="0" err="1">
                <a:ea typeface="Lato Light" charset="0"/>
                <a:cs typeface="Segoe UI" panose="020B0502040204020203" pitchFamily="34" charset="0"/>
              </a:rPr>
              <a:t>Arcoma</a:t>
            </a:r>
            <a:r>
              <a:rPr lang="en-US" sz="1200" b="1" dirty="0">
                <a:ea typeface="Lato Light" charset="0"/>
                <a:cs typeface="Segoe UI" panose="020B0502040204020203" pitchFamily="34" charset="0"/>
              </a:rPr>
              <a:t> AB | </a:t>
            </a:r>
            <a:r>
              <a:rPr lang="en-US" sz="1200" b="1" dirty="0" err="1">
                <a:ea typeface="Lato Light" charset="0"/>
                <a:cs typeface="Segoe UI" panose="020B0502040204020203" pitchFamily="34" charset="0"/>
              </a:rPr>
              <a:t>Annavägen</a:t>
            </a:r>
            <a:r>
              <a:rPr lang="en-US" sz="1200" b="1" dirty="0">
                <a:ea typeface="Lato Light" charset="0"/>
                <a:cs typeface="Segoe UI" panose="020B0502040204020203" pitchFamily="34" charset="0"/>
              </a:rPr>
              <a:t> 1 | </a:t>
            </a:r>
            <a:r>
              <a:rPr lang="sv-SE" sz="1200" b="1" dirty="0"/>
              <a:t>352 46</a:t>
            </a:r>
            <a:r>
              <a:rPr lang="en-US" sz="1200" b="1" dirty="0">
                <a:ea typeface="Lato Light" charset="0"/>
                <a:cs typeface="Segoe UI" panose="020B0502040204020203" pitchFamily="34" charset="0"/>
              </a:rPr>
              <a:t> Växjö | Sweden</a:t>
            </a:r>
          </a:p>
        </p:txBody>
      </p:sp>
      <p:sp>
        <p:nvSpPr>
          <p:cNvPr id="6" name="TextBox 4">
            <a:extLst>
              <a:ext uri="{FF2B5EF4-FFF2-40B4-BE49-F238E27FC236}">
                <a16:creationId xmlns:a16="http://schemas.microsoft.com/office/drawing/2014/main" id="{677BDE75-2F97-434C-AC50-3131ACE72DBB}"/>
              </a:ext>
            </a:extLst>
          </p:cNvPr>
          <p:cNvSpPr txBox="1"/>
          <p:nvPr userDrawn="1"/>
        </p:nvSpPr>
        <p:spPr>
          <a:xfrm>
            <a:off x="2687757" y="5358142"/>
            <a:ext cx="989373" cy="338554"/>
          </a:xfrm>
          <a:prstGeom prst="rect">
            <a:avLst/>
          </a:prstGeom>
          <a:noFill/>
        </p:spPr>
        <p:txBody>
          <a:bodyPr wrap="none" rtlCol="0">
            <a:spAutoFit/>
          </a:bodyPr>
          <a:lstStyle/>
          <a:p>
            <a:pPr algn="ctr"/>
            <a:r>
              <a:rPr lang="en-US" sz="1600" b="1" spc="300" dirty="0">
                <a:ea typeface="Montserrat Semi" charset="0"/>
                <a:cs typeface="Segoe UI" panose="020B0502040204020203" pitchFamily="34" charset="0"/>
              </a:rPr>
              <a:t>PHONE</a:t>
            </a:r>
          </a:p>
        </p:txBody>
      </p:sp>
      <p:sp>
        <p:nvSpPr>
          <p:cNvPr id="8" name="TextBox 5">
            <a:extLst>
              <a:ext uri="{FF2B5EF4-FFF2-40B4-BE49-F238E27FC236}">
                <a16:creationId xmlns:a16="http://schemas.microsoft.com/office/drawing/2014/main" id="{0669B5EA-18B4-4507-8F94-03B86AA977FB}"/>
              </a:ext>
            </a:extLst>
          </p:cNvPr>
          <p:cNvSpPr txBox="1"/>
          <p:nvPr userDrawn="1"/>
        </p:nvSpPr>
        <p:spPr>
          <a:xfrm>
            <a:off x="2088200" y="5728907"/>
            <a:ext cx="2188473" cy="276999"/>
          </a:xfrm>
          <a:prstGeom prst="rect">
            <a:avLst/>
          </a:prstGeom>
          <a:noFill/>
        </p:spPr>
        <p:txBody>
          <a:bodyPr wrap="square" rtlCol="0">
            <a:spAutoFit/>
          </a:bodyPr>
          <a:lstStyle/>
          <a:p>
            <a:pPr algn="ctr"/>
            <a:r>
              <a:rPr lang="sv-SE" sz="1200" dirty="0"/>
              <a:t>+46 470 70 69 00</a:t>
            </a:r>
            <a:endParaRPr lang="en-US" sz="1200" dirty="0">
              <a:ea typeface="Lato Light" charset="0"/>
              <a:cs typeface="Segoe UI" panose="020B0502040204020203" pitchFamily="34" charset="0"/>
            </a:endParaRPr>
          </a:p>
        </p:txBody>
      </p:sp>
      <p:sp>
        <p:nvSpPr>
          <p:cNvPr id="9" name="TextBox 6">
            <a:extLst>
              <a:ext uri="{FF2B5EF4-FFF2-40B4-BE49-F238E27FC236}">
                <a16:creationId xmlns:a16="http://schemas.microsoft.com/office/drawing/2014/main" id="{A9B4AA73-5806-43D5-A3F5-66DDD86EF54E}"/>
              </a:ext>
            </a:extLst>
          </p:cNvPr>
          <p:cNvSpPr txBox="1"/>
          <p:nvPr userDrawn="1"/>
        </p:nvSpPr>
        <p:spPr>
          <a:xfrm>
            <a:off x="5655260" y="5358142"/>
            <a:ext cx="922047" cy="338554"/>
          </a:xfrm>
          <a:prstGeom prst="rect">
            <a:avLst/>
          </a:prstGeom>
          <a:noFill/>
        </p:spPr>
        <p:txBody>
          <a:bodyPr wrap="none" rtlCol="0">
            <a:spAutoFit/>
          </a:bodyPr>
          <a:lstStyle/>
          <a:p>
            <a:pPr algn="ctr"/>
            <a:r>
              <a:rPr lang="en-US" sz="1600" b="1" spc="300" dirty="0">
                <a:ea typeface="Montserrat Semi" charset="0"/>
                <a:cs typeface="Segoe UI" panose="020B0502040204020203" pitchFamily="34" charset="0"/>
              </a:rPr>
              <a:t>EMAIL</a:t>
            </a:r>
          </a:p>
        </p:txBody>
      </p:sp>
      <p:sp>
        <p:nvSpPr>
          <p:cNvPr id="10" name="TextBox 7">
            <a:extLst>
              <a:ext uri="{FF2B5EF4-FFF2-40B4-BE49-F238E27FC236}">
                <a16:creationId xmlns:a16="http://schemas.microsoft.com/office/drawing/2014/main" id="{F3DE8D32-A109-440C-990E-B132F90F5395}"/>
              </a:ext>
            </a:extLst>
          </p:cNvPr>
          <p:cNvSpPr txBox="1"/>
          <p:nvPr userDrawn="1"/>
        </p:nvSpPr>
        <p:spPr>
          <a:xfrm>
            <a:off x="5022042" y="5728907"/>
            <a:ext cx="2188473" cy="276999"/>
          </a:xfrm>
          <a:prstGeom prst="rect">
            <a:avLst/>
          </a:prstGeom>
          <a:noFill/>
        </p:spPr>
        <p:txBody>
          <a:bodyPr wrap="square" rtlCol="0">
            <a:spAutoFit/>
          </a:bodyPr>
          <a:lstStyle/>
          <a:p>
            <a:pPr algn="ctr"/>
            <a:r>
              <a:rPr lang="en-US" sz="1200" dirty="0">
                <a:ea typeface="Lato Light" charset="0"/>
                <a:cs typeface="Segoe UI" panose="020B0502040204020203" pitchFamily="34" charset="0"/>
              </a:rPr>
              <a:t>office@arcoma.se</a:t>
            </a:r>
          </a:p>
        </p:txBody>
      </p:sp>
      <p:sp>
        <p:nvSpPr>
          <p:cNvPr id="11" name="TextBox 8">
            <a:extLst>
              <a:ext uri="{FF2B5EF4-FFF2-40B4-BE49-F238E27FC236}">
                <a16:creationId xmlns:a16="http://schemas.microsoft.com/office/drawing/2014/main" id="{FB2E20BE-723A-40EE-87F2-B172B947C537}"/>
              </a:ext>
            </a:extLst>
          </p:cNvPr>
          <p:cNvSpPr txBox="1"/>
          <p:nvPr userDrawn="1"/>
        </p:nvSpPr>
        <p:spPr>
          <a:xfrm>
            <a:off x="8537787" y="5358142"/>
            <a:ext cx="1207382" cy="338554"/>
          </a:xfrm>
          <a:prstGeom prst="rect">
            <a:avLst/>
          </a:prstGeom>
          <a:noFill/>
        </p:spPr>
        <p:txBody>
          <a:bodyPr wrap="none" rtlCol="0">
            <a:spAutoFit/>
          </a:bodyPr>
          <a:lstStyle/>
          <a:p>
            <a:pPr algn="ctr"/>
            <a:r>
              <a:rPr lang="en-US" sz="1600" b="1" spc="300" dirty="0">
                <a:ea typeface="Montserrat Semi" charset="0"/>
                <a:cs typeface="Segoe UI" panose="020B0502040204020203" pitchFamily="34" charset="0"/>
              </a:rPr>
              <a:t>WEBSITE</a:t>
            </a:r>
          </a:p>
        </p:txBody>
      </p:sp>
      <p:sp>
        <p:nvSpPr>
          <p:cNvPr id="12" name="TextBox 9">
            <a:extLst>
              <a:ext uri="{FF2B5EF4-FFF2-40B4-BE49-F238E27FC236}">
                <a16:creationId xmlns:a16="http://schemas.microsoft.com/office/drawing/2014/main" id="{811593ED-0F68-43B8-8E4C-5BE4AF6E1C6F}"/>
              </a:ext>
            </a:extLst>
          </p:cNvPr>
          <p:cNvSpPr txBox="1"/>
          <p:nvPr userDrawn="1"/>
        </p:nvSpPr>
        <p:spPr>
          <a:xfrm>
            <a:off x="8047237" y="5728907"/>
            <a:ext cx="2188473" cy="276999"/>
          </a:xfrm>
          <a:prstGeom prst="rect">
            <a:avLst/>
          </a:prstGeom>
          <a:noFill/>
        </p:spPr>
        <p:txBody>
          <a:bodyPr wrap="square" rtlCol="0">
            <a:spAutoFit/>
          </a:bodyPr>
          <a:lstStyle/>
          <a:p>
            <a:pPr algn="ctr"/>
            <a:r>
              <a:rPr lang="en-US" sz="1200" dirty="0">
                <a:ea typeface="Lato Light" charset="0"/>
                <a:cs typeface="Segoe UI" panose="020B0502040204020203" pitchFamily="34" charset="0"/>
              </a:rPr>
              <a:t>www.arcoma.se</a:t>
            </a:r>
          </a:p>
        </p:txBody>
      </p:sp>
      <p:sp>
        <p:nvSpPr>
          <p:cNvPr id="14" name="Shape 2643">
            <a:extLst>
              <a:ext uri="{FF2B5EF4-FFF2-40B4-BE49-F238E27FC236}">
                <a16:creationId xmlns:a16="http://schemas.microsoft.com/office/drawing/2014/main" id="{5535309F-026B-4463-97E0-3AD66C13C628}"/>
              </a:ext>
            </a:extLst>
          </p:cNvPr>
          <p:cNvSpPr/>
          <p:nvPr userDrawn="1"/>
        </p:nvSpPr>
        <p:spPr>
          <a:xfrm>
            <a:off x="3055822" y="4820934"/>
            <a:ext cx="253229" cy="464252"/>
          </a:xfrm>
          <a:custGeom>
            <a:avLst/>
            <a:gdLst/>
            <a:ahLst/>
            <a:cxnLst>
              <a:cxn ang="0">
                <a:pos x="wd2" y="hd2"/>
              </a:cxn>
              <a:cxn ang="5400000">
                <a:pos x="wd2" y="hd2"/>
              </a:cxn>
              <a:cxn ang="10800000">
                <a:pos x="wd2" y="hd2"/>
              </a:cxn>
              <a:cxn ang="16200000">
                <a:pos x="wd2" y="hd2"/>
              </a:cxn>
            </a:cxnLst>
            <a:rect l="0" t="0" r="r" b="b"/>
            <a:pathLst>
              <a:path w="21600" h="21600" extrusionOk="0">
                <a:moveTo>
                  <a:pt x="11700" y="1473"/>
                </a:moveTo>
                <a:lnTo>
                  <a:pt x="9900" y="1473"/>
                </a:lnTo>
                <a:cubicBezTo>
                  <a:pt x="9403" y="1473"/>
                  <a:pt x="9000" y="1692"/>
                  <a:pt x="9000" y="1964"/>
                </a:cubicBezTo>
                <a:cubicBezTo>
                  <a:pt x="9000" y="2235"/>
                  <a:pt x="9403" y="2455"/>
                  <a:pt x="9900" y="2455"/>
                </a:cubicBezTo>
                <a:lnTo>
                  <a:pt x="11700" y="2455"/>
                </a:lnTo>
                <a:cubicBezTo>
                  <a:pt x="12197" y="2455"/>
                  <a:pt x="12600" y="2235"/>
                  <a:pt x="12600" y="1964"/>
                </a:cubicBezTo>
                <a:cubicBezTo>
                  <a:pt x="12600" y="1692"/>
                  <a:pt x="12197" y="1473"/>
                  <a:pt x="11700" y="1473"/>
                </a:cubicBezTo>
                <a:moveTo>
                  <a:pt x="19800" y="2945"/>
                </a:moveTo>
                <a:lnTo>
                  <a:pt x="1800" y="2945"/>
                </a:lnTo>
                <a:lnTo>
                  <a:pt x="1800" y="1964"/>
                </a:lnTo>
                <a:cubicBezTo>
                  <a:pt x="1800" y="1422"/>
                  <a:pt x="2605" y="982"/>
                  <a:pt x="3600" y="982"/>
                </a:cubicBezTo>
                <a:lnTo>
                  <a:pt x="18000" y="982"/>
                </a:lnTo>
                <a:cubicBezTo>
                  <a:pt x="18993" y="982"/>
                  <a:pt x="19800" y="1422"/>
                  <a:pt x="19800" y="1964"/>
                </a:cubicBezTo>
                <a:cubicBezTo>
                  <a:pt x="19800" y="1964"/>
                  <a:pt x="19800" y="2945"/>
                  <a:pt x="19800" y="2945"/>
                </a:cubicBezTo>
                <a:close/>
                <a:moveTo>
                  <a:pt x="19800" y="17673"/>
                </a:moveTo>
                <a:lnTo>
                  <a:pt x="1800" y="17673"/>
                </a:lnTo>
                <a:lnTo>
                  <a:pt x="1800" y="3927"/>
                </a:lnTo>
                <a:lnTo>
                  <a:pt x="19800" y="3927"/>
                </a:lnTo>
                <a:cubicBezTo>
                  <a:pt x="19800" y="3927"/>
                  <a:pt x="19800" y="17673"/>
                  <a:pt x="19800" y="17673"/>
                </a:cubicBezTo>
                <a:close/>
                <a:moveTo>
                  <a:pt x="19800" y="19636"/>
                </a:moveTo>
                <a:cubicBezTo>
                  <a:pt x="19800" y="20179"/>
                  <a:pt x="18993" y="20618"/>
                  <a:pt x="18000" y="20618"/>
                </a:cubicBezTo>
                <a:lnTo>
                  <a:pt x="3600" y="20618"/>
                </a:lnTo>
                <a:cubicBezTo>
                  <a:pt x="2605" y="20618"/>
                  <a:pt x="1800" y="20179"/>
                  <a:pt x="1800" y="19636"/>
                </a:cubicBezTo>
                <a:lnTo>
                  <a:pt x="1800" y="18655"/>
                </a:lnTo>
                <a:lnTo>
                  <a:pt x="19800" y="18655"/>
                </a:lnTo>
                <a:cubicBezTo>
                  <a:pt x="19800" y="18655"/>
                  <a:pt x="19800" y="19636"/>
                  <a:pt x="19800" y="19636"/>
                </a:cubicBezTo>
                <a:close/>
                <a:moveTo>
                  <a:pt x="18000" y="0"/>
                </a:moveTo>
                <a:lnTo>
                  <a:pt x="3600" y="0"/>
                </a:lnTo>
                <a:cubicBezTo>
                  <a:pt x="1612" y="0"/>
                  <a:pt x="0" y="879"/>
                  <a:pt x="0" y="1964"/>
                </a:cubicBezTo>
                <a:lnTo>
                  <a:pt x="0" y="19636"/>
                </a:lnTo>
                <a:cubicBezTo>
                  <a:pt x="0" y="20721"/>
                  <a:pt x="1612" y="21600"/>
                  <a:pt x="3600" y="21600"/>
                </a:cubicBezTo>
                <a:lnTo>
                  <a:pt x="18000" y="21600"/>
                </a:lnTo>
                <a:cubicBezTo>
                  <a:pt x="19988" y="21600"/>
                  <a:pt x="21600" y="20721"/>
                  <a:pt x="21600" y="19636"/>
                </a:cubicBezTo>
                <a:lnTo>
                  <a:pt x="21600" y="1964"/>
                </a:lnTo>
                <a:cubicBezTo>
                  <a:pt x="21600" y="879"/>
                  <a:pt x="19988" y="0"/>
                  <a:pt x="18000" y="0"/>
                </a:cubicBezTo>
                <a:moveTo>
                  <a:pt x="10800" y="20127"/>
                </a:moveTo>
                <a:cubicBezTo>
                  <a:pt x="11297" y="20127"/>
                  <a:pt x="11700" y="19908"/>
                  <a:pt x="11700" y="19636"/>
                </a:cubicBezTo>
                <a:cubicBezTo>
                  <a:pt x="11700" y="19366"/>
                  <a:pt x="11297" y="19145"/>
                  <a:pt x="10800" y="19145"/>
                </a:cubicBezTo>
                <a:cubicBezTo>
                  <a:pt x="10303" y="19145"/>
                  <a:pt x="9900" y="19366"/>
                  <a:pt x="9900" y="19636"/>
                </a:cubicBezTo>
                <a:cubicBezTo>
                  <a:pt x="9900" y="19908"/>
                  <a:pt x="10303" y="20127"/>
                  <a:pt x="10800" y="20127"/>
                </a:cubicBezTo>
              </a:path>
            </a:pathLst>
          </a:custGeom>
          <a:solidFill>
            <a:schemeClr val="tx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latin typeface="Segoe UI" panose="020B0502040204020203" pitchFamily="34" charset="0"/>
              <a:cs typeface="Segoe UI" panose="020B0502040204020203" pitchFamily="34" charset="0"/>
            </a:endParaRPr>
          </a:p>
        </p:txBody>
      </p:sp>
      <p:sp>
        <p:nvSpPr>
          <p:cNvPr id="15" name="Shape 2944">
            <a:extLst>
              <a:ext uri="{FF2B5EF4-FFF2-40B4-BE49-F238E27FC236}">
                <a16:creationId xmlns:a16="http://schemas.microsoft.com/office/drawing/2014/main" id="{6199C7BD-4632-4562-BCE8-048F0857189F}"/>
              </a:ext>
            </a:extLst>
          </p:cNvPr>
          <p:cNvSpPr/>
          <p:nvPr userDrawn="1"/>
        </p:nvSpPr>
        <p:spPr>
          <a:xfrm>
            <a:off x="8973438" y="4888416"/>
            <a:ext cx="386463" cy="386462"/>
          </a:xfrm>
          <a:custGeom>
            <a:avLst/>
            <a:gdLst/>
            <a:ahLst/>
            <a:cxnLst>
              <a:cxn ang="0">
                <a:pos x="wd2" y="hd2"/>
              </a:cxn>
              <a:cxn ang="5400000">
                <a:pos x="wd2" y="hd2"/>
              </a:cxn>
              <a:cxn ang="10800000">
                <a:pos x="wd2" y="hd2"/>
              </a:cxn>
              <a:cxn ang="16200000">
                <a:pos x="wd2" y="hd2"/>
              </a:cxn>
            </a:cxnLst>
            <a:rect l="0" t="0" r="r" b="b"/>
            <a:pathLst>
              <a:path w="21600" h="21600" extrusionOk="0">
                <a:moveTo>
                  <a:pt x="17850" y="17620"/>
                </a:moveTo>
                <a:cubicBezTo>
                  <a:pt x="17270" y="17122"/>
                  <a:pt x="16604" y="16682"/>
                  <a:pt x="15855" y="16324"/>
                </a:cubicBezTo>
                <a:cubicBezTo>
                  <a:pt x="15868" y="16284"/>
                  <a:pt x="15882" y="16244"/>
                  <a:pt x="15896" y="16203"/>
                </a:cubicBezTo>
                <a:cubicBezTo>
                  <a:pt x="16131" y="15456"/>
                  <a:pt x="16320" y="14656"/>
                  <a:pt x="16454" y="13811"/>
                </a:cubicBezTo>
                <a:cubicBezTo>
                  <a:pt x="16471" y="13704"/>
                  <a:pt x="16484" y="13596"/>
                  <a:pt x="16499" y="13488"/>
                </a:cubicBezTo>
                <a:cubicBezTo>
                  <a:pt x="16544" y="13166"/>
                  <a:pt x="16581" y="12839"/>
                  <a:pt x="16610" y="12507"/>
                </a:cubicBezTo>
                <a:cubicBezTo>
                  <a:pt x="16621" y="12383"/>
                  <a:pt x="16632" y="12260"/>
                  <a:pt x="16641" y="12135"/>
                </a:cubicBezTo>
                <a:cubicBezTo>
                  <a:pt x="16660" y="11858"/>
                  <a:pt x="16664" y="11574"/>
                  <a:pt x="16673" y="11291"/>
                </a:cubicBezTo>
                <a:lnTo>
                  <a:pt x="20598" y="11291"/>
                </a:lnTo>
                <a:cubicBezTo>
                  <a:pt x="20476" y="13747"/>
                  <a:pt x="19450" y="15962"/>
                  <a:pt x="17850" y="17620"/>
                </a:cubicBezTo>
                <a:moveTo>
                  <a:pt x="13714" y="20178"/>
                </a:moveTo>
                <a:cubicBezTo>
                  <a:pt x="13925" y="19957"/>
                  <a:pt x="14127" y="19710"/>
                  <a:pt x="14321" y="19444"/>
                </a:cubicBezTo>
                <a:cubicBezTo>
                  <a:pt x="14339" y="19419"/>
                  <a:pt x="14357" y="19394"/>
                  <a:pt x="14375" y="19369"/>
                </a:cubicBezTo>
                <a:cubicBezTo>
                  <a:pt x="14764" y="18822"/>
                  <a:pt x="15116" y="18192"/>
                  <a:pt x="15420" y="17488"/>
                </a:cubicBezTo>
                <a:cubicBezTo>
                  <a:pt x="15436" y="17450"/>
                  <a:pt x="15451" y="17410"/>
                  <a:pt x="15467" y="17372"/>
                </a:cubicBezTo>
                <a:cubicBezTo>
                  <a:pt x="15485" y="17329"/>
                  <a:pt x="15499" y="17282"/>
                  <a:pt x="15517" y="17239"/>
                </a:cubicBezTo>
                <a:cubicBezTo>
                  <a:pt x="16123" y="17535"/>
                  <a:pt x="16665" y="17890"/>
                  <a:pt x="17142" y="18285"/>
                </a:cubicBezTo>
                <a:cubicBezTo>
                  <a:pt x="16149" y="19129"/>
                  <a:pt x="14989" y="19782"/>
                  <a:pt x="13714" y="20178"/>
                </a:cubicBezTo>
                <a:moveTo>
                  <a:pt x="11291" y="20569"/>
                </a:moveTo>
                <a:lnTo>
                  <a:pt x="11291" y="16221"/>
                </a:lnTo>
                <a:cubicBezTo>
                  <a:pt x="12498" y="16271"/>
                  <a:pt x="13638" y="16493"/>
                  <a:pt x="14652" y="16869"/>
                </a:cubicBezTo>
                <a:cubicBezTo>
                  <a:pt x="13850" y="18909"/>
                  <a:pt x="12654" y="20298"/>
                  <a:pt x="11291" y="20569"/>
                </a:cubicBezTo>
                <a:moveTo>
                  <a:pt x="11291" y="11291"/>
                </a:moveTo>
                <a:lnTo>
                  <a:pt x="15697" y="11291"/>
                </a:lnTo>
                <a:cubicBezTo>
                  <a:pt x="15655" y="12995"/>
                  <a:pt x="15392" y="14581"/>
                  <a:pt x="14971" y="15948"/>
                </a:cubicBezTo>
                <a:cubicBezTo>
                  <a:pt x="13855" y="15534"/>
                  <a:pt x="12608" y="15291"/>
                  <a:pt x="11291" y="15240"/>
                </a:cubicBezTo>
                <a:cubicBezTo>
                  <a:pt x="11291" y="15240"/>
                  <a:pt x="11291" y="11291"/>
                  <a:pt x="11291" y="11291"/>
                </a:cubicBezTo>
                <a:close/>
                <a:moveTo>
                  <a:pt x="11291" y="6360"/>
                </a:moveTo>
                <a:cubicBezTo>
                  <a:pt x="12608" y="6309"/>
                  <a:pt x="13855" y="6066"/>
                  <a:pt x="14971" y="5652"/>
                </a:cubicBezTo>
                <a:cubicBezTo>
                  <a:pt x="15392" y="7019"/>
                  <a:pt x="15655" y="8605"/>
                  <a:pt x="15697" y="10309"/>
                </a:cubicBezTo>
                <a:lnTo>
                  <a:pt x="11291" y="10309"/>
                </a:lnTo>
                <a:cubicBezTo>
                  <a:pt x="11291" y="10309"/>
                  <a:pt x="11291" y="6360"/>
                  <a:pt x="11291" y="6360"/>
                </a:cubicBezTo>
                <a:close/>
                <a:moveTo>
                  <a:pt x="11291" y="1031"/>
                </a:moveTo>
                <a:cubicBezTo>
                  <a:pt x="12654" y="1302"/>
                  <a:pt x="13850" y="2691"/>
                  <a:pt x="14652" y="4731"/>
                </a:cubicBezTo>
                <a:cubicBezTo>
                  <a:pt x="13638" y="5107"/>
                  <a:pt x="12498" y="5329"/>
                  <a:pt x="11291" y="5379"/>
                </a:cubicBezTo>
                <a:cubicBezTo>
                  <a:pt x="11291" y="5379"/>
                  <a:pt x="11291" y="1031"/>
                  <a:pt x="11291" y="1031"/>
                </a:cubicBezTo>
                <a:close/>
                <a:moveTo>
                  <a:pt x="17142" y="3315"/>
                </a:moveTo>
                <a:cubicBezTo>
                  <a:pt x="16665" y="3711"/>
                  <a:pt x="16123" y="4065"/>
                  <a:pt x="15517" y="4361"/>
                </a:cubicBezTo>
                <a:cubicBezTo>
                  <a:pt x="15499" y="4318"/>
                  <a:pt x="15485" y="4271"/>
                  <a:pt x="15467" y="4229"/>
                </a:cubicBezTo>
                <a:cubicBezTo>
                  <a:pt x="15451" y="4190"/>
                  <a:pt x="15436" y="4151"/>
                  <a:pt x="15420" y="4112"/>
                </a:cubicBezTo>
                <a:cubicBezTo>
                  <a:pt x="15116" y="3408"/>
                  <a:pt x="14764" y="2778"/>
                  <a:pt x="14375" y="2231"/>
                </a:cubicBezTo>
                <a:cubicBezTo>
                  <a:pt x="14357" y="2206"/>
                  <a:pt x="14339" y="2181"/>
                  <a:pt x="14321" y="2156"/>
                </a:cubicBezTo>
                <a:cubicBezTo>
                  <a:pt x="14127" y="1890"/>
                  <a:pt x="13925" y="1643"/>
                  <a:pt x="13714" y="1422"/>
                </a:cubicBezTo>
                <a:cubicBezTo>
                  <a:pt x="14989" y="1818"/>
                  <a:pt x="16149" y="2471"/>
                  <a:pt x="17142" y="3315"/>
                </a:cubicBezTo>
                <a:moveTo>
                  <a:pt x="20598" y="10309"/>
                </a:moveTo>
                <a:lnTo>
                  <a:pt x="16673" y="10309"/>
                </a:lnTo>
                <a:cubicBezTo>
                  <a:pt x="16664" y="10027"/>
                  <a:pt x="16660" y="9742"/>
                  <a:pt x="16641" y="9465"/>
                </a:cubicBezTo>
                <a:cubicBezTo>
                  <a:pt x="16632" y="9340"/>
                  <a:pt x="16621" y="9217"/>
                  <a:pt x="16610" y="9093"/>
                </a:cubicBezTo>
                <a:cubicBezTo>
                  <a:pt x="16581" y="8761"/>
                  <a:pt x="16544" y="8434"/>
                  <a:pt x="16499" y="8112"/>
                </a:cubicBezTo>
                <a:cubicBezTo>
                  <a:pt x="16484" y="8005"/>
                  <a:pt x="16471" y="7896"/>
                  <a:pt x="16454" y="7789"/>
                </a:cubicBezTo>
                <a:cubicBezTo>
                  <a:pt x="16320" y="6944"/>
                  <a:pt x="16131" y="6144"/>
                  <a:pt x="15896" y="5397"/>
                </a:cubicBezTo>
                <a:cubicBezTo>
                  <a:pt x="15882" y="5357"/>
                  <a:pt x="15868" y="5317"/>
                  <a:pt x="15855" y="5276"/>
                </a:cubicBezTo>
                <a:cubicBezTo>
                  <a:pt x="16604" y="4918"/>
                  <a:pt x="17270" y="4478"/>
                  <a:pt x="17850" y="3981"/>
                </a:cubicBezTo>
                <a:cubicBezTo>
                  <a:pt x="19450" y="5638"/>
                  <a:pt x="20476" y="7853"/>
                  <a:pt x="20598" y="10309"/>
                </a:cubicBezTo>
                <a:moveTo>
                  <a:pt x="10309" y="5379"/>
                </a:moveTo>
                <a:cubicBezTo>
                  <a:pt x="9101" y="5329"/>
                  <a:pt x="7961" y="5107"/>
                  <a:pt x="6947" y="4731"/>
                </a:cubicBezTo>
                <a:cubicBezTo>
                  <a:pt x="7749" y="2691"/>
                  <a:pt x="8945" y="1302"/>
                  <a:pt x="10309" y="1031"/>
                </a:cubicBezTo>
                <a:cubicBezTo>
                  <a:pt x="10309" y="1031"/>
                  <a:pt x="10309" y="5379"/>
                  <a:pt x="10309" y="5379"/>
                </a:cubicBezTo>
                <a:close/>
                <a:moveTo>
                  <a:pt x="10309" y="10309"/>
                </a:moveTo>
                <a:lnTo>
                  <a:pt x="5903" y="10309"/>
                </a:lnTo>
                <a:cubicBezTo>
                  <a:pt x="5945" y="8605"/>
                  <a:pt x="6207" y="7019"/>
                  <a:pt x="6629" y="5652"/>
                </a:cubicBezTo>
                <a:cubicBezTo>
                  <a:pt x="7745" y="6066"/>
                  <a:pt x="8991" y="6309"/>
                  <a:pt x="10309" y="6360"/>
                </a:cubicBezTo>
                <a:cubicBezTo>
                  <a:pt x="10309" y="6360"/>
                  <a:pt x="10309" y="10309"/>
                  <a:pt x="10309" y="10309"/>
                </a:cubicBezTo>
                <a:close/>
                <a:moveTo>
                  <a:pt x="10309" y="15240"/>
                </a:moveTo>
                <a:cubicBezTo>
                  <a:pt x="8991" y="15291"/>
                  <a:pt x="7745" y="15534"/>
                  <a:pt x="6629" y="15948"/>
                </a:cubicBezTo>
                <a:cubicBezTo>
                  <a:pt x="6207" y="14581"/>
                  <a:pt x="5945" y="12995"/>
                  <a:pt x="5903" y="11291"/>
                </a:cubicBezTo>
                <a:lnTo>
                  <a:pt x="10309" y="11291"/>
                </a:lnTo>
                <a:cubicBezTo>
                  <a:pt x="10309" y="11291"/>
                  <a:pt x="10309" y="15240"/>
                  <a:pt x="10309" y="15240"/>
                </a:cubicBezTo>
                <a:close/>
                <a:moveTo>
                  <a:pt x="10309" y="20569"/>
                </a:moveTo>
                <a:cubicBezTo>
                  <a:pt x="8945" y="20298"/>
                  <a:pt x="7749" y="18909"/>
                  <a:pt x="6947" y="16869"/>
                </a:cubicBezTo>
                <a:cubicBezTo>
                  <a:pt x="7961" y="16493"/>
                  <a:pt x="9101" y="16271"/>
                  <a:pt x="10309" y="16221"/>
                </a:cubicBezTo>
                <a:cubicBezTo>
                  <a:pt x="10309" y="16221"/>
                  <a:pt x="10309" y="20569"/>
                  <a:pt x="10309" y="20569"/>
                </a:cubicBezTo>
                <a:close/>
                <a:moveTo>
                  <a:pt x="4458" y="18285"/>
                </a:moveTo>
                <a:cubicBezTo>
                  <a:pt x="4934" y="17890"/>
                  <a:pt x="5476" y="17535"/>
                  <a:pt x="6083" y="17239"/>
                </a:cubicBezTo>
                <a:cubicBezTo>
                  <a:pt x="6100" y="17282"/>
                  <a:pt x="6115" y="17329"/>
                  <a:pt x="6132" y="17372"/>
                </a:cubicBezTo>
                <a:cubicBezTo>
                  <a:pt x="6149" y="17410"/>
                  <a:pt x="6163" y="17450"/>
                  <a:pt x="6180" y="17488"/>
                </a:cubicBezTo>
                <a:cubicBezTo>
                  <a:pt x="6484" y="18192"/>
                  <a:pt x="6835" y="18822"/>
                  <a:pt x="7224" y="19369"/>
                </a:cubicBezTo>
                <a:cubicBezTo>
                  <a:pt x="7242" y="19394"/>
                  <a:pt x="7261" y="19419"/>
                  <a:pt x="7279" y="19444"/>
                </a:cubicBezTo>
                <a:cubicBezTo>
                  <a:pt x="7472" y="19710"/>
                  <a:pt x="7674" y="19957"/>
                  <a:pt x="7886" y="20178"/>
                </a:cubicBezTo>
                <a:cubicBezTo>
                  <a:pt x="6610" y="19782"/>
                  <a:pt x="5451" y="19129"/>
                  <a:pt x="4458" y="18285"/>
                </a:cubicBezTo>
                <a:moveTo>
                  <a:pt x="1002" y="11291"/>
                </a:moveTo>
                <a:lnTo>
                  <a:pt x="4927" y="11291"/>
                </a:lnTo>
                <a:cubicBezTo>
                  <a:pt x="4935" y="11574"/>
                  <a:pt x="4940" y="11858"/>
                  <a:pt x="4958" y="12135"/>
                </a:cubicBezTo>
                <a:cubicBezTo>
                  <a:pt x="4967" y="12260"/>
                  <a:pt x="4979" y="12383"/>
                  <a:pt x="4989" y="12507"/>
                </a:cubicBezTo>
                <a:cubicBezTo>
                  <a:pt x="5018" y="12839"/>
                  <a:pt x="5055" y="13166"/>
                  <a:pt x="5100" y="13488"/>
                </a:cubicBezTo>
                <a:cubicBezTo>
                  <a:pt x="5116" y="13596"/>
                  <a:pt x="5129" y="13704"/>
                  <a:pt x="5146" y="13811"/>
                </a:cubicBezTo>
                <a:cubicBezTo>
                  <a:pt x="5280" y="14656"/>
                  <a:pt x="5468" y="15456"/>
                  <a:pt x="5704" y="16203"/>
                </a:cubicBezTo>
                <a:cubicBezTo>
                  <a:pt x="5718" y="16244"/>
                  <a:pt x="5731" y="16284"/>
                  <a:pt x="5744" y="16324"/>
                </a:cubicBezTo>
                <a:cubicBezTo>
                  <a:pt x="4996" y="16682"/>
                  <a:pt x="4330" y="17122"/>
                  <a:pt x="3749" y="17620"/>
                </a:cubicBezTo>
                <a:cubicBezTo>
                  <a:pt x="2150" y="15962"/>
                  <a:pt x="1123" y="13747"/>
                  <a:pt x="1002" y="11291"/>
                </a:cubicBezTo>
                <a:moveTo>
                  <a:pt x="3749" y="3981"/>
                </a:moveTo>
                <a:cubicBezTo>
                  <a:pt x="4330" y="4478"/>
                  <a:pt x="4996" y="4918"/>
                  <a:pt x="5744" y="5276"/>
                </a:cubicBezTo>
                <a:cubicBezTo>
                  <a:pt x="5731" y="5317"/>
                  <a:pt x="5718" y="5357"/>
                  <a:pt x="5704" y="5397"/>
                </a:cubicBezTo>
                <a:cubicBezTo>
                  <a:pt x="5469" y="6144"/>
                  <a:pt x="5280" y="6944"/>
                  <a:pt x="5146" y="7789"/>
                </a:cubicBezTo>
                <a:cubicBezTo>
                  <a:pt x="5129" y="7896"/>
                  <a:pt x="5116" y="8005"/>
                  <a:pt x="5100" y="8112"/>
                </a:cubicBezTo>
                <a:cubicBezTo>
                  <a:pt x="5055" y="8434"/>
                  <a:pt x="5018" y="8761"/>
                  <a:pt x="4989" y="9093"/>
                </a:cubicBezTo>
                <a:cubicBezTo>
                  <a:pt x="4979" y="9217"/>
                  <a:pt x="4967" y="9340"/>
                  <a:pt x="4958" y="9465"/>
                </a:cubicBezTo>
                <a:cubicBezTo>
                  <a:pt x="4940" y="9742"/>
                  <a:pt x="4935" y="10027"/>
                  <a:pt x="4927" y="10309"/>
                </a:cubicBezTo>
                <a:lnTo>
                  <a:pt x="1002" y="10309"/>
                </a:lnTo>
                <a:cubicBezTo>
                  <a:pt x="1123" y="7853"/>
                  <a:pt x="2150" y="5638"/>
                  <a:pt x="3749" y="3981"/>
                </a:cubicBezTo>
                <a:moveTo>
                  <a:pt x="7886" y="1422"/>
                </a:moveTo>
                <a:cubicBezTo>
                  <a:pt x="7674" y="1643"/>
                  <a:pt x="7472" y="1890"/>
                  <a:pt x="7279" y="2156"/>
                </a:cubicBezTo>
                <a:cubicBezTo>
                  <a:pt x="7261" y="2181"/>
                  <a:pt x="7242" y="2206"/>
                  <a:pt x="7224" y="2231"/>
                </a:cubicBezTo>
                <a:cubicBezTo>
                  <a:pt x="6835" y="2778"/>
                  <a:pt x="6484" y="3408"/>
                  <a:pt x="6180" y="4112"/>
                </a:cubicBezTo>
                <a:cubicBezTo>
                  <a:pt x="6163" y="4151"/>
                  <a:pt x="6149" y="4190"/>
                  <a:pt x="6132" y="4229"/>
                </a:cubicBezTo>
                <a:cubicBezTo>
                  <a:pt x="6115" y="4271"/>
                  <a:pt x="6100" y="4318"/>
                  <a:pt x="6083" y="4361"/>
                </a:cubicBezTo>
                <a:cubicBezTo>
                  <a:pt x="5476" y="4065"/>
                  <a:pt x="4934" y="3711"/>
                  <a:pt x="4458" y="3315"/>
                </a:cubicBezTo>
                <a:cubicBezTo>
                  <a:pt x="5451" y="2471"/>
                  <a:pt x="6610" y="1818"/>
                  <a:pt x="7886" y="1422"/>
                </a:cubicBezTo>
                <a:moveTo>
                  <a:pt x="10800" y="0"/>
                </a:moveTo>
                <a:cubicBezTo>
                  <a:pt x="4835" y="0"/>
                  <a:pt x="0" y="4835"/>
                  <a:pt x="0" y="10800"/>
                </a:cubicBezTo>
                <a:cubicBezTo>
                  <a:pt x="0" y="16765"/>
                  <a:pt x="4835" y="21600"/>
                  <a:pt x="10800" y="21600"/>
                </a:cubicBezTo>
                <a:cubicBezTo>
                  <a:pt x="16764" y="21600"/>
                  <a:pt x="21600" y="16765"/>
                  <a:pt x="21600" y="10800"/>
                </a:cubicBezTo>
                <a:cubicBezTo>
                  <a:pt x="21600" y="4835"/>
                  <a:pt x="16764" y="0"/>
                  <a:pt x="10800" y="0"/>
                </a:cubicBezTo>
              </a:path>
            </a:pathLst>
          </a:custGeom>
          <a:solidFill>
            <a:schemeClr val="tx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dirty="0">
              <a:latin typeface="Segoe UI" panose="020B0502040204020203" pitchFamily="34" charset="0"/>
              <a:cs typeface="Segoe UI" panose="020B0502040204020203" pitchFamily="34" charset="0"/>
            </a:endParaRPr>
          </a:p>
        </p:txBody>
      </p:sp>
      <p:sp>
        <p:nvSpPr>
          <p:cNvPr id="16" name="Shape 2856">
            <a:extLst>
              <a:ext uri="{FF2B5EF4-FFF2-40B4-BE49-F238E27FC236}">
                <a16:creationId xmlns:a16="http://schemas.microsoft.com/office/drawing/2014/main" id="{992F97F9-0F42-46B3-B012-259955CC86DD}"/>
              </a:ext>
            </a:extLst>
          </p:cNvPr>
          <p:cNvSpPr/>
          <p:nvPr userDrawn="1"/>
        </p:nvSpPr>
        <p:spPr>
          <a:xfrm>
            <a:off x="5920680" y="4890803"/>
            <a:ext cx="350640" cy="350500"/>
          </a:xfrm>
          <a:custGeom>
            <a:avLst/>
            <a:gdLst/>
            <a:ahLst/>
            <a:cxnLst>
              <a:cxn ang="0">
                <a:pos x="wd2" y="hd2"/>
              </a:cxn>
              <a:cxn ang="5400000">
                <a:pos x="wd2" y="hd2"/>
              </a:cxn>
              <a:cxn ang="10800000">
                <a:pos x="wd2" y="hd2"/>
              </a:cxn>
              <a:cxn ang="16200000">
                <a:pos x="wd2" y="hd2"/>
              </a:cxn>
            </a:cxnLst>
            <a:rect l="0" t="0" r="r" b="b"/>
            <a:pathLst>
              <a:path w="21600" h="21600" extrusionOk="0">
                <a:moveTo>
                  <a:pt x="12375" y="14735"/>
                </a:moveTo>
                <a:cubicBezTo>
                  <a:pt x="12008" y="15178"/>
                  <a:pt x="11621" y="15531"/>
                  <a:pt x="11226" y="15783"/>
                </a:cubicBezTo>
                <a:cubicBezTo>
                  <a:pt x="10834" y="16035"/>
                  <a:pt x="10421" y="16209"/>
                  <a:pt x="10002" y="16302"/>
                </a:cubicBezTo>
                <a:cubicBezTo>
                  <a:pt x="9027" y="16517"/>
                  <a:pt x="8105" y="16493"/>
                  <a:pt x="7342" y="16179"/>
                </a:cubicBezTo>
                <a:cubicBezTo>
                  <a:pt x="6912" y="16003"/>
                  <a:pt x="6537" y="15755"/>
                  <a:pt x="6227" y="15442"/>
                </a:cubicBezTo>
                <a:cubicBezTo>
                  <a:pt x="5915" y="15129"/>
                  <a:pt x="5669" y="14758"/>
                  <a:pt x="5493" y="14340"/>
                </a:cubicBezTo>
                <a:cubicBezTo>
                  <a:pt x="5317" y="13924"/>
                  <a:pt x="5228" y="13459"/>
                  <a:pt x="5228" y="12958"/>
                </a:cubicBezTo>
                <a:cubicBezTo>
                  <a:pt x="5228" y="12161"/>
                  <a:pt x="5386" y="11302"/>
                  <a:pt x="5698" y="10406"/>
                </a:cubicBezTo>
                <a:cubicBezTo>
                  <a:pt x="6010" y="9509"/>
                  <a:pt x="6454" y="8665"/>
                  <a:pt x="7018" y="7900"/>
                </a:cubicBezTo>
                <a:cubicBezTo>
                  <a:pt x="7579" y="7140"/>
                  <a:pt x="8265" y="6498"/>
                  <a:pt x="9058" y="5993"/>
                </a:cubicBezTo>
                <a:cubicBezTo>
                  <a:pt x="9839" y="5496"/>
                  <a:pt x="10706" y="5245"/>
                  <a:pt x="11636" y="5245"/>
                </a:cubicBezTo>
                <a:cubicBezTo>
                  <a:pt x="12014" y="5245"/>
                  <a:pt x="12413" y="5288"/>
                  <a:pt x="12821" y="5373"/>
                </a:cubicBezTo>
                <a:cubicBezTo>
                  <a:pt x="13224" y="5457"/>
                  <a:pt x="13613" y="5599"/>
                  <a:pt x="13978" y="5795"/>
                </a:cubicBezTo>
                <a:cubicBezTo>
                  <a:pt x="14337" y="5989"/>
                  <a:pt x="14658" y="6246"/>
                  <a:pt x="14931" y="6561"/>
                </a:cubicBezTo>
                <a:cubicBezTo>
                  <a:pt x="15189" y="6858"/>
                  <a:pt x="15389" y="7238"/>
                  <a:pt x="15526" y="7692"/>
                </a:cubicBezTo>
                <a:lnTo>
                  <a:pt x="13353" y="13035"/>
                </a:lnTo>
                <a:cubicBezTo>
                  <a:pt x="13072" y="13720"/>
                  <a:pt x="12743" y="14292"/>
                  <a:pt x="12375" y="14735"/>
                </a:cubicBezTo>
                <a:moveTo>
                  <a:pt x="20215" y="16108"/>
                </a:moveTo>
                <a:cubicBezTo>
                  <a:pt x="19749" y="16741"/>
                  <a:pt x="19196" y="17344"/>
                  <a:pt x="18569" y="17900"/>
                </a:cubicBezTo>
                <a:cubicBezTo>
                  <a:pt x="17943" y="18456"/>
                  <a:pt x="17242" y="18946"/>
                  <a:pt x="16484" y="19359"/>
                </a:cubicBezTo>
                <a:cubicBezTo>
                  <a:pt x="15729" y="19770"/>
                  <a:pt x="14914" y="20096"/>
                  <a:pt x="14064" y="20327"/>
                </a:cubicBezTo>
                <a:cubicBezTo>
                  <a:pt x="13217" y="20556"/>
                  <a:pt x="12316" y="20673"/>
                  <a:pt x="11388" y="20673"/>
                </a:cubicBezTo>
                <a:cubicBezTo>
                  <a:pt x="9991" y="20673"/>
                  <a:pt x="8647" y="20458"/>
                  <a:pt x="7393" y="20036"/>
                </a:cubicBezTo>
                <a:cubicBezTo>
                  <a:pt x="6143" y="19615"/>
                  <a:pt x="5029" y="18981"/>
                  <a:pt x="4083" y="18149"/>
                </a:cubicBezTo>
                <a:cubicBezTo>
                  <a:pt x="3138" y="17320"/>
                  <a:pt x="2378" y="16274"/>
                  <a:pt x="1823" y="15041"/>
                </a:cubicBezTo>
                <a:cubicBezTo>
                  <a:pt x="1269" y="13809"/>
                  <a:pt x="989" y="12357"/>
                  <a:pt x="989" y="10727"/>
                </a:cubicBezTo>
                <a:cubicBezTo>
                  <a:pt x="989" y="9370"/>
                  <a:pt x="1254" y="8086"/>
                  <a:pt x="1777" y="6911"/>
                </a:cubicBezTo>
                <a:cubicBezTo>
                  <a:pt x="2301" y="5736"/>
                  <a:pt x="3037" y="4693"/>
                  <a:pt x="3964" y="3814"/>
                </a:cubicBezTo>
                <a:cubicBezTo>
                  <a:pt x="4892" y="2933"/>
                  <a:pt x="6002" y="2230"/>
                  <a:pt x="7264" y="1722"/>
                </a:cubicBezTo>
                <a:cubicBezTo>
                  <a:pt x="8526" y="1215"/>
                  <a:pt x="9914" y="958"/>
                  <a:pt x="11388" y="958"/>
                </a:cubicBezTo>
                <a:cubicBezTo>
                  <a:pt x="12700" y="958"/>
                  <a:pt x="13940" y="1156"/>
                  <a:pt x="15072" y="1549"/>
                </a:cubicBezTo>
                <a:cubicBezTo>
                  <a:pt x="16200" y="1942"/>
                  <a:pt x="17185" y="2497"/>
                  <a:pt x="17998" y="3203"/>
                </a:cubicBezTo>
                <a:cubicBezTo>
                  <a:pt x="18809" y="3906"/>
                  <a:pt x="19455" y="4765"/>
                  <a:pt x="19917" y="5754"/>
                </a:cubicBezTo>
                <a:cubicBezTo>
                  <a:pt x="20377" y="6743"/>
                  <a:pt x="20611" y="7843"/>
                  <a:pt x="20611" y="9023"/>
                </a:cubicBezTo>
                <a:cubicBezTo>
                  <a:pt x="20611" y="10070"/>
                  <a:pt x="20418" y="11059"/>
                  <a:pt x="20038" y="11962"/>
                </a:cubicBezTo>
                <a:cubicBezTo>
                  <a:pt x="19656" y="12869"/>
                  <a:pt x="19171" y="13663"/>
                  <a:pt x="18598" y="14320"/>
                </a:cubicBezTo>
                <a:cubicBezTo>
                  <a:pt x="18028" y="14976"/>
                  <a:pt x="17393" y="15502"/>
                  <a:pt x="16714" y="15880"/>
                </a:cubicBezTo>
                <a:cubicBezTo>
                  <a:pt x="16044" y="16255"/>
                  <a:pt x="15398" y="16444"/>
                  <a:pt x="14792" y="16444"/>
                </a:cubicBezTo>
                <a:cubicBezTo>
                  <a:pt x="14424" y="16444"/>
                  <a:pt x="14151" y="16374"/>
                  <a:pt x="13980" y="16235"/>
                </a:cubicBezTo>
                <a:cubicBezTo>
                  <a:pt x="13810" y="16098"/>
                  <a:pt x="13710" y="15916"/>
                  <a:pt x="13675" y="15677"/>
                </a:cubicBezTo>
                <a:cubicBezTo>
                  <a:pt x="13638" y="15420"/>
                  <a:pt x="13667" y="15109"/>
                  <a:pt x="13764" y="14754"/>
                </a:cubicBezTo>
                <a:cubicBezTo>
                  <a:pt x="13864" y="14385"/>
                  <a:pt x="14007" y="13983"/>
                  <a:pt x="14190" y="13556"/>
                </a:cubicBezTo>
                <a:lnTo>
                  <a:pt x="17729" y="4845"/>
                </a:lnTo>
                <a:lnTo>
                  <a:pt x="16677" y="4845"/>
                </a:lnTo>
                <a:lnTo>
                  <a:pt x="16026" y="6544"/>
                </a:lnTo>
                <a:cubicBezTo>
                  <a:pt x="15715" y="5890"/>
                  <a:pt x="15207" y="5363"/>
                  <a:pt x="14512" y="4972"/>
                </a:cubicBezTo>
                <a:cubicBezTo>
                  <a:pt x="13703" y="4517"/>
                  <a:pt x="12777" y="4287"/>
                  <a:pt x="11759" y="4287"/>
                </a:cubicBezTo>
                <a:cubicBezTo>
                  <a:pt x="10637" y="4287"/>
                  <a:pt x="9596" y="4568"/>
                  <a:pt x="8663" y="5121"/>
                </a:cubicBezTo>
                <a:cubicBezTo>
                  <a:pt x="7739" y="5669"/>
                  <a:pt x="6940" y="6381"/>
                  <a:pt x="6289" y="7238"/>
                </a:cubicBezTo>
                <a:cubicBezTo>
                  <a:pt x="5641" y="8091"/>
                  <a:pt x="5132" y="9032"/>
                  <a:pt x="4777" y="10034"/>
                </a:cubicBezTo>
                <a:cubicBezTo>
                  <a:pt x="4420" y="11037"/>
                  <a:pt x="4240" y="12021"/>
                  <a:pt x="4240" y="12958"/>
                </a:cubicBezTo>
                <a:cubicBezTo>
                  <a:pt x="4240" y="13568"/>
                  <a:pt x="4354" y="14151"/>
                  <a:pt x="4579" y="14689"/>
                </a:cubicBezTo>
                <a:cubicBezTo>
                  <a:pt x="4804" y="15227"/>
                  <a:pt x="5113" y="15701"/>
                  <a:pt x="5499" y="16097"/>
                </a:cubicBezTo>
                <a:cubicBezTo>
                  <a:pt x="5887" y="16495"/>
                  <a:pt x="6354" y="16815"/>
                  <a:pt x="6889" y="17048"/>
                </a:cubicBezTo>
                <a:cubicBezTo>
                  <a:pt x="8063" y="17561"/>
                  <a:pt x="9489" y="17484"/>
                  <a:pt x="10904" y="17025"/>
                </a:cubicBezTo>
                <a:cubicBezTo>
                  <a:pt x="11562" y="16811"/>
                  <a:pt x="12160" y="16412"/>
                  <a:pt x="12689" y="15835"/>
                </a:cubicBezTo>
                <a:cubicBezTo>
                  <a:pt x="12715" y="16226"/>
                  <a:pt x="12874" y="16561"/>
                  <a:pt x="13164" y="16837"/>
                </a:cubicBezTo>
                <a:cubicBezTo>
                  <a:pt x="13559" y="17211"/>
                  <a:pt x="14086" y="17402"/>
                  <a:pt x="14731" y="17402"/>
                </a:cubicBezTo>
                <a:cubicBezTo>
                  <a:pt x="15501" y="17402"/>
                  <a:pt x="16307" y="17176"/>
                  <a:pt x="17124" y="16733"/>
                </a:cubicBezTo>
                <a:cubicBezTo>
                  <a:pt x="17934" y="16294"/>
                  <a:pt x="18680" y="15687"/>
                  <a:pt x="19342" y="14930"/>
                </a:cubicBezTo>
                <a:cubicBezTo>
                  <a:pt x="20001" y="14176"/>
                  <a:pt x="20548" y="13284"/>
                  <a:pt x="20967" y="12281"/>
                </a:cubicBezTo>
                <a:cubicBezTo>
                  <a:pt x="21387" y="11274"/>
                  <a:pt x="21600" y="10178"/>
                  <a:pt x="21600" y="9023"/>
                </a:cubicBezTo>
                <a:cubicBezTo>
                  <a:pt x="21600" y="7651"/>
                  <a:pt x="21328" y="6389"/>
                  <a:pt x="20793" y="5274"/>
                </a:cubicBezTo>
                <a:cubicBezTo>
                  <a:pt x="20258" y="4158"/>
                  <a:pt x="19518" y="3199"/>
                  <a:pt x="18594" y="2422"/>
                </a:cubicBezTo>
                <a:cubicBezTo>
                  <a:pt x="17672" y="1647"/>
                  <a:pt x="16579" y="1043"/>
                  <a:pt x="15346" y="627"/>
                </a:cubicBezTo>
                <a:cubicBezTo>
                  <a:pt x="14116" y="211"/>
                  <a:pt x="12784" y="0"/>
                  <a:pt x="11388" y="0"/>
                </a:cubicBezTo>
                <a:cubicBezTo>
                  <a:pt x="9845" y="0"/>
                  <a:pt x="8365" y="271"/>
                  <a:pt x="6989" y="805"/>
                </a:cubicBezTo>
                <a:cubicBezTo>
                  <a:pt x="5612" y="1340"/>
                  <a:pt x="4389" y="2093"/>
                  <a:pt x="3356" y="3045"/>
                </a:cubicBezTo>
                <a:cubicBezTo>
                  <a:pt x="2321" y="3996"/>
                  <a:pt x="1495" y="5137"/>
                  <a:pt x="899" y="6436"/>
                </a:cubicBezTo>
                <a:cubicBezTo>
                  <a:pt x="302" y="7737"/>
                  <a:pt x="0" y="9181"/>
                  <a:pt x="0" y="10727"/>
                </a:cubicBezTo>
                <a:cubicBezTo>
                  <a:pt x="0" y="12605"/>
                  <a:pt x="334" y="14252"/>
                  <a:pt x="993" y="15622"/>
                </a:cubicBezTo>
                <a:cubicBezTo>
                  <a:pt x="1652" y="16992"/>
                  <a:pt x="2528" y="18134"/>
                  <a:pt x="3595" y="19018"/>
                </a:cubicBezTo>
                <a:cubicBezTo>
                  <a:pt x="4661" y="19900"/>
                  <a:pt x="5890" y="20559"/>
                  <a:pt x="7249" y="20975"/>
                </a:cubicBezTo>
                <a:cubicBezTo>
                  <a:pt x="8601" y="21390"/>
                  <a:pt x="9994" y="21600"/>
                  <a:pt x="11388" y="21600"/>
                </a:cubicBezTo>
                <a:cubicBezTo>
                  <a:pt x="12348" y="21600"/>
                  <a:pt x="13317" y="21474"/>
                  <a:pt x="14267" y="21228"/>
                </a:cubicBezTo>
                <a:cubicBezTo>
                  <a:pt x="15214" y="20981"/>
                  <a:pt x="16128" y="20624"/>
                  <a:pt x="16983" y="20169"/>
                </a:cubicBezTo>
                <a:cubicBezTo>
                  <a:pt x="17839" y="19713"/>
                  <a:pt x="18642" y="19152"/>
                  <a:pt x="19372" y="18499"/>
                </a:cubicBezTo>
                <a:cubicBezTo>
                  <a:pt x="20104" y="17845"/>
                  <a:pt x="20729" y="17110"/>
                  <a:pt x="21232" y="16316"/>
                </a:cubicBezTo>
                <a:lnTo>
                  <a:pt x="21411" y="16033"/>
                </a:lnTo>
                <a:lnTo>
                  <a:pt x="20270" y="16033"/>
                </a:lnTo>
                <a:cubicBezTo>
                  <a:pt x="20270" y="16033"/>
                  <a:pt x="20215" y="16108"/>
                  <a:pt x="20215" y="16108"/>
                </a:cubicBezTo>
                <a:close/>
              </a:path>
            </a:pathLst>
          </a:custGeom>
          <a:solidFill>
            <a:schemeClr val="tx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latin typeface="Segoe UI" panose="020B0502040204020203" pitchFamily="34" charset="0"/>
              <a:cs typeface="Segoe UI" panose="020B0502040204020203" pitchFamily="34" charset="0"/>
            </a:endParaRPr>
          </a:p>
        </p:txBody>
      </p:sp>
      <p:pic>
        <p:nvPicPr>
          <p:cNvPr id="18" name="Bildobjekt 17">
            <a:extLst>
              <a:ext uri="{FF2B5EF4-FFF2-40B4-BE49-F238E27FC236}">
                <a16:creationId xmlns:a16="http://schemas.microsoft.com/office/drawing/2014/main" id="{0C6C2CBE-09EB-4627-8C59-C8B8F24D091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75548" y="6399214"/>
            <a:ext cx="1320161" cy="276999"/>
          </a:xfrm>
          <a:prstGeom prst="rect">
            <a:avLst/>
          </a:prstGeom>
        </p:spPr>
      </p:pic>
    </p:spTree>
    <p:extLst>
      <p:ext uri="{BB962C8B-B14F-4D97-AF65-F5344CB8AC3E}">
        <p14:creationId xmlns:p14="http://schemas.microsoft.com/office/powerpoint/2010/main" val="37213647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Placeholder Slide">
    <p:spTree>
      <p:nvGrpSpPr>
        <p:cNvPr id="1" name=""/>
        <p:cNvGrpSpPr/>
        <p:nvPr/>
      </p:nvGrpSpPr>
      <p:grpSpPr>
        <a:xfrm>
          <a:off x="0" y="0"/>
          <a:ext cx="0" cy="0"/>
          <a:chOff x="0" y="0"/>
          <a:chExt cx="0" cy="0"/>
        </a:xfrm>
      </p:grpSpPr>
      <p:sp>
        <p:nvSpPr>
          <p:cNvPr id="12" name="Picture Placeholder 8"/>
          <p:cNvSpPr>
            <a:spLocks noGrp="1"/>
          </p:cNvSpPr>
          <p:nvPr>
            <p:ph type="pic" sz="quarter" idx="10"/>
          </p:nvPr>
        </p:nvSpPr>
        <p:spPr>
          <a:xfrm>
            <a:off x="0" y="3759200"/>
            <a:ext cx="3949574" cy="3098800"/>
          </a:xfrm>
          <a:solidFill>
            <a:schemeClr val="bg1">
              <a:lumMod val="95000"/>
            </a:schemeClr>
          </a:solidFill>
        </p:spPr>
        <p:txBody>
          <a:bodyPr>
            <a:normAutofit/>
          </a:bodyPr>
          <a:lstStyle>
            <a:lvl1pPr>
              <a:defRPr sz="1400"/>
            </a:lvl1pPr>
          </a:lstStyle>
          <a:p>
            <a:endParaRPr lang="en-US"/>
          </a:p>
        </p:txBody>
      </p:sp>
      <p:sp>
        <p:nvSpPr>
          <p:cNvPr id="13" name="Picture Placeholder 8"/>
          <p:cNvSpPr>
            <a:spLocks noGrp="1"/>
          </p:cNvSpPr>
          <p:nvPr>
            <p:ph type="pic" sz="quarter" idx="11"/>
          </p:nvPr>
        </p:nvSpPr>
        <p:spPr>
          <a:xfrm>
            <a:off x="4119245" y="3759200"/>
            <a:ext cx="3949636" cy="3098800"/>
          </a:xfrm>
          <a:solidFill>
            <a:schemeClr val="bg1">
              <a:lumMod val="95000"/>
            </a:schemeClr>
          </a:solidFill>
        </p:spPr>
        <p:txBody>
          <a:bodyPr>
            <a:normAutofit/>
          </a:bodyPr>
          <a:lstStyle>
            <a:lvl1pPr>
              <a:defRPr sz="1400"/>
            </a:lvl1pPr>
          </a:lstStyle>
          <a:p>
            <a:endParaRPr lang="en-US"/>
          </a:p>
        </p:txBody>
      </p:sp>
      <p:sp>
        <p:nvSpPr>
          <p:cNvPr id="14" name="Picture Placeholder 8"/>
          <p:cNvSpPr>
            <a:spLocks noGrp="1"/>
          </p:cNvSpPr>
          <p:nvPr>
            <p:ph type="pic" sz="quarter" idx="12"/>
          </p:nvPr>
        </p:nvSpPr>
        <p:spPr>
          <a:xfrm>
            <a:off x="8238553" y="3759200"/>
            <a:ext cx="3953447" cy="3098800"/>
          </a:xfrm>
          <a:solidFill>
            <a:schemeClr val="bg1">
              <a:lumMod val="95000"/>
            </a:schemeClr>
          </a:solidFill>
        </p:spPr>
        <p:txBody>
          <a:bodyPr>
            <a:normAutofit/>
          </a:bodyPr>
          <a:lstStyle>
            <a:lvl1pPr>
              <a:defRPr sz="1400"/>
            </a:lvl1pPr>
          </a:lstStyle>
          <a:p>
            <a:endParaRPr lang="en-US"/>
          </a:p>
        </p:txBody>
      </p:sp>
    </p:spTree>
    <p:extLst>
      <p:ext uri="{BB962C8B-B14F-4D97-AF65-F5344CB8AC3E}">
        <p14:creationId xmlns:p14="http://schemas.microsoft.com/office/powerpoint/2010/main" val="3726146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6_Blank">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7230088" y="1"/>
            <a:ext cx="4961912" cy="6858000"/>
          </a:xfrm>
        </p:spPr>
        <p:txBody>
          <a:bodyPr>
            <a:normAutofit/>
          </a:bodyPr>
          <a:lstStyle>
            <a:lvl1pPr>
              <a:defRPr sz="1400"/>
            </a:lvl1pPr>
          </a:lstStyle>
          <a:p>
            <a:endParaRPr lang="en-US"/>
          </a:p>
        </p:txBody>
      </p:sp>
    </p:spTree>
    <p:extLst>
      <p:ext uri="{BB962C8B-B14F-4D97-AF65-F5344CB8AC3E}">
        <p14:creationId xmlns:p14="http://schemas.microsoft.com/office/powerpoint/2010/main" val="22259029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957CA6D-4ECB-4C25-8C0D-8C13A8700D77}"/>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D403F861-971C-41DB-B03E-DD6328359F41}"/>
              </a:ext>
            </a:extLst>
          </p:cNvPr>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5B05BF2A-5240-47ED-AD95-761827364987}"/>
              </a:ext>
            </a:extLst>
          </p:cNvPr>
          <p:cNvSpPr>
            <a:spLocks noGrp="1"/>
          </p:cNvSpPr>
          <p:nvPr>
            <p:ph type="dt" sz="half" idx="10"/>
          </p:nvPr>
        </p:nvSpPr>
        <p:spPr/>
        <p:txBody>
          <a:bodyPr/>
          <a:lstStyle/>
          <a:p>
            <a:fld id="{1219EB2D-2162-490C-A450-46B0E7AEC5EA}" type="datetimeFigureOut">
              <a:rPr lang="sv-SE" smtClean="0"/>
              <a:t>2020-04-17</a:t>
            </a:fld>
            <a:endParaRPr lang="sv-SE"/>
          </a:p>
        </p:txBody>
      </p:sp>
      <p:sp>
        <p:nvSpPr>
          <p:cNvPr id="5" name="Platshållare för sidfot 4">
            <a:extLst>
              <a:ext uri="{FF2B5EF4-FFF2-40B4-BE49-F238E27FC236}">
                <a16:creationId xmlns:a16="http://schemas.microsoft.com/office/drawing/2014/main" id="{D26C0E81-B8FC-4723-B947-4991A9F8547F}"/>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CE769618-12FF-4DC2-A6A3-421AE7F81E0C}"/>
              </a:ext>
            </a:extLst>
          </p:cNvPr>
          <p:cNvSpPr>
            <a:spLocks noGrp="1"/>
          </p:cNvSpPr>
          <p:nvPr>
            <p:ph type="sldNum" sz="quarter" idx="12"/>
          </p:nvPr>
        </p:nvSpPr>
        <p:spPr/>
        <p:txBody>
          <a:bodyPr/>
          <a:lstStyle/>
          <a:p>
            <a:fld id="{B8A2B91A-4A2E-40A2-A827-53CF7E7DF9AF}" type="slidenum">
              <a:rPr lang="sv-SE" smtClean="0"/>
              <a:t>‹#›</a:t>
            </a:fld>
            <a:endParaRPr lang="sv-SE"/>
          </a:p>
        </p:txBody>
      </p:sp>
    </p:spTree>
    <p:extLst>
      <p:ext uri="{BB962C8B-B14F-4D97-AF65-F5344CB8AC3E}">
        <p14:creationId xmlns:p14="http://schemas.microsoft.com/office/powerpoint/2010/main" val="12054134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1_Anpassad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99394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Anpassad layout">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C43C3530-75EF-4DA2-92B7-893E6EFDDA19}"/>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Lst>
          </a:blip>
          <a:srcRect b="5605"/>
          <a:stretch/>
        </p:blipFill>
        <p:spPr>
          <a:xfrm>
            <a:off x="0" y="-14656"/>
            <a:ext cx="12192000" cy="6872656"/>
          </a:xfrm>
          <a:prstGeom prst="rect">
            <a:avLst/>
          </a:prstGeom>
        </p:spPr>
      </p:pic>
      <p:sp>
        <p:nvSpPr>
          <p:cNvPr id="13" name="Rektangel 12">
            <a:extLst>
              <a:ext uri="{FF2B5EF4-FFF2-40B4-BE49-F238E27FC236}">
                <a16:creationId xmlns:a16="http://schemas.microsoft.com/office/drawing/2014/main" id="{F26E8720-D594-4CD8-8F7C-E33AD188850B}"/>
              </a:ext>
            </a:extLst>
          </p:cNvPr>
          <p:cNvSpPr/>
          <p:nvPr userDrawn="1"/>
        </p:nvSpPr>
        <p:spPr>
          <a:xfrm>
            <a:off x="0" y="0"/>
            <a:ext cx="4082902" cy="6858000"/>
          </a:xfrm>
          <a:prstGeom prst="rect">
            <a:avLst/>
          </a:prstGeom>
          <a:solidFill>
            <a:srgbClr val="706F6F">
              <a:alpha val="89804"/>
            </a:srgb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sv-SE" dirty="0"/>
          </a:p>
        </p:txBody>
      </p:sp>
      <p:sp>
        <p:nvSpPr>
          <p:cNvPr id="10" name="Rubrik 1">
            <a:extLst>
              <a:ext uri="{FF2B5EF4-FFF2-40B4-BE49-F238E27FC236}">
                <a16:creationId xmlns:a16="http://schemas.microsoft.com/office/drawing/2014/main" id="{B63291E2-034E-4523-9CBE-B106084053AA}"/>
              </a:ext>
            </a:extLst>
          </p:cNvPr>
          <p:cNvSpPr>
            <a:spLocks noGrp="1"/>
          </p:cNvSpPr>
          <p:nvPr>
            <p:ph type="title" hasCustomPrompt="1"/>
          </p:nvPr>
        </p:nvSpPr>
        <p:spPr>
          <a:xfrm>
            <a:off x="393405" y="382771"/>
            <a:ext cx="3487479" cy="725520"/>
          </a:xfrm>
          <a:prstGeom prst="rect">
            <a:avLst/>
          </a:prstGeom>
        </p:spPr>
        <p:txBody>
          <a:bodyPr/>
          <a:lstStyle>
            <a:lvl1pPr algn="l">
              <a:defRPr sz="4400">
                <a:solidFill>
                  <a:schemeClr val="bg1"/>
                </a:solidFill>
                <a:latin typeface="+mj-lt"/>
              </a:defRPr>
            </a:lvl1pPr>
          </a:lstStyle>
          <a:p>
            <a:r>
              <a:rPr lang="sv-SE" dirty="0"/>
              <a:t>CONTENTS</a:t>
            </a:r>
          </a:p>
        </p:txBody>
      </p:sp>
      <p:sp>
        <p:nvSpPr>
          <p:cNvPr id="12" name="Underrubrik 2">
            <a:extLst>
              <a:ext uri="{FF2B5EF4-FFF2-40B4-BE49-F238E27FC236}">
                <a16:creationId xmlns:a16="http://schemas.microsoft.com/office/drawing/2014/main" id="{A60507A6-A36C-4DAD-93B2-C7041F29E72E}"/>
              </a:ext>
            </a:extLst>
          </p:cNvPr>
          <p:cNvSpPr>
            <a:spLocks noGrp="1"/>
          </p:cNvSpPr>
          <p:nvPr>
            <p:ph type="subTitle" idx="11" hasCustomPrompt="1"/>
          </p:nvPr>
        </p:nvSpPr>
        <p:spPr>
          <a:xfrm>
            <a:off x="605774" y="1335432"/>
            <a:ext cx="3148079" cy="4596136"/>
          </a:xfrm>
          <a:prstGeom prst="rect">
            <a:avLst/>
          </a:prstGeom>
        </p:spPr>
        <p:txBody>
          <a:bodyPr/>
          <a:lstStyle>
            <a:lvl1pPr marL="285750" indent="-285750" algn="l">
              <a:buFont typeface="Arial" panose="020B0604020202020204" pitchFamily="34" charset="0"/>
              <a:buChar char="•"/>
              <a:defRPr sz="1600" b="1">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err="1"/>
              <a:t>Click</a:t>
            </a:r>
            <a:r>
              <a:rPr lang="sv-SE" dirty="0"/>
              <a:t> </a:t>
            </a:r>
            <a:r>
              <a:rPr lang="sv-SE" dirty="0" err="1"/>
              <a:t>here</a:t>
            </a:r>
            <a:r>
              <a:rPr lang="sv-SE" dirty="0"/>
              <a:t> to </a:t>
            </a:r>
            <a:r>
              <a:rPr lang="sv-SE" dirty="0" err="1"/>
              <a:t>add</a:t>
            </a:r>
            <a:r>
              <a:rPr lang="sv-SE" dirty="0"/>
              <a:t> </a:t>
            </a:r>
            <a:r>
              <a:rPr lang="sv-SE" dirty="0" err="1"/>
              <a:t>content</a:t>
            </a:r>
            <a:r>
              <a:rPr lang="sv-SE" dirty="0"/>
              <a:t> (</a:t>
            </a:r>
            <a:r>
              <a:rPr lang="sv-SE" dirty="0" err="1"/>
              <a:t>size</a:t>
            </a:r>
            <a:r>
              <a:rPr lang="sv-SE" dirty="0"/>
              <a:t> 16)</a:t>
            </a:r>
          </a:p>
        </p:txBody>
      </p:sp>
      <p:pic>
        <p:nvPicPr>
          <p:cNvPr id="7" name="Bildobjekt 6" descr="En bild som visar objekt&#10;&#10;Automatiskt genererad beskrivning">
            <a:extLst>
              <a:ext uri="{FF2B5EF4-FFF2-40B4-BE49-F238E27FC236}">
                <a16:creationId xmlns:a16="http://schemas.microsoft.com/office/drawing/2014/main" id="{5DDA69D8-3A61-4DE8-8EC7-10821F947ED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675547" y="6388878"/>
            <a:ext cx="1320161" cy="276998"/>
          </a:xfrm>
          <a:prstGeom prst="rect">
            <a:avLst/>
          </a:prstGeom>
        </p:spPr>
      </p:pic>
    </p:spTree>
    <p:extLst>
      <p:ext uri="{BB962C8B-B14F-4D97-AF65-F5344CB8AC3E}">
        <p14:creationId xmlns:p14="http://schemas.microsoft.com/office/powerpoint/2010/main" val="36927162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7_Anpassad layout">
    <p:spTree>
      <p:nvGrpSpPr>
        <p:cNvPr id="1" name=""/>
        <p:cNvGrpSpPr/>
        <p:nvPr/>
      </p:nvGrpSpPr>
      <p:grpSpPr>
        <a:xfrm>
          <a:off x="0" y="0"/>
          <a:ext cx="0" cy="0"/>
          <a:chOff x="0" y="0"/>
          <a:chExt cx="0" cy="0"/>
        </a:xfrm>
      </p:grpSpPr>
      <p:pic>
        <p:nvPicPr>
          <p:cNvPr id="9" name="Bildobjekt 8">
            <a:extLst>
              <a:ext uri="{FF2B5EF4-FFF2-40B4-BE49-F238E27FC236}">
                <a16:creationId xmlns:a16="http://schemas.microsoft.com/office/drawing/2014/main" id="{BD294DB6-6515-499B-A658-FD82DD589C78}"/>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Lst>
          </a:blip>
          <a:srcRect t="-1" r="3909" b="-1"/>
          <a:stretch/>
        </p:blipFill>
        <p:spPr>
          <a:xfrm>
            <a:off x="0" y="-1"/>
            <a:ext cx="12192000" cy="6858001"/>
          </a:xfrm>
          <a:prstGeom prst="rect">
            <a:avLst/>
          </a:prstGeom>
        </p:spPr>
      </p:pic>
      <p:sp>
        <p:nvSpPr>
          <p:cNvPr id="3" name="Rektangel 2">
            <a:extLst>
              <a:ext uri="{FF2B5EF4-FFF2-40B4-BE49-F238E27FC236}">
                <a16:creationId xmlns:a16="http://schemas.microsoft.com/office/drawing/2014/main" id="{AE1F567B-05B5-4FF7-A459-149B76EE9B02}"/>
              </a:ext>
            </a:extLst>
          </p:cNvPr>
          <p:cNvSpPr/>
          <p:nvPr userDrawn="1"/>
        </p:nvSpPr>
        <p:spPr>
          <a:xfrm>
            <a:off x="0" y="3429000"/>
            <a:ext cx="5019675" cy="2457450"/>
          </a:xfrm>
          <a:prstGeom prst="rect">
            <a:avLst/>
          </a:prstGeom>
          <a:solidFill>
            <a:srgbClr val="88567C">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5000" dirty="0"/>
          </a:p>
        </p:txBody>
      </p:sp>
      <p:sp>
        <p:nvSpPr>
          <p:cNvPr id="4" name="Rubrik 1">
            <a:extLst>
              <a:ext uri="{FF2B5EF4-FFF2-40B4-BE49-F238E27FC236}">
                <a16:creationId xmlns:a16="http://schemas.microsoft.com/office/drawing/2014/main" id="{E7374184-2E79-4DA0-97AC-79F0C13013A7}"/>
              </a:ext>
            </a:extLst>
          </p:cNvPr>
          <p:cNvSpPr>
            <a:spLocks noGrp="1"/>
          </p:cNvSpPr>
          <p:nvPr>
            <p:ph type="title" hasCustomPrompt="1"/>
          </p:nvPr>
        </p:nvSpPr>
        <p:spPr>
          <a:xfrm>
            <a:off x="393700" y="4167189"/>
            <a:ext cx="4502150" cy="795336"/>
          </a:xfrm>
          <a:prstGeom prst="rect">
            <a:avLst/>
          </a:prstGeom>
        </p:spPr>
        <p:txBody>
          <a:bodyPr anchor="t"/>
          <a:lstStyle>
            <a:lvl1pPr algn="l">
              <a:defRPr sz="6000">
                <a:solidFill>
                  <a:schemeClr val="bg1"/>
                </a:solidFill>
                <a:latin typeface="+mj-lt"/>
              </a:defRPr>
            </a:lvl1pPr>
          </a:lstStyle>
          <a:p>
            <a:r>
              <a:rPr lang="sv-SE" dirty="0"/>
              <a:t>CHAPTER 1</a:t>
            </a:r>
          </a:p>
        </p:txBody>
      </p:sp>
      <p:pic>
        <p:nvPicPr>
          <p:cNvPr id="8" name="Bildobjekt 7" descr="En bild som visar objekt&#10;&#10;Automatiskt genererad beskrivning">
            <a:extLst>
              <a:ext uri="{FF2B5EF4-FFF2-40B4-BE49-F238E27FC236}">
                <a16:creationId xmlns:a16="http://schemas.microsoft.com/office/drawing/2014/main" id="{0C04153D-8427-4EC5-A6B5-84BA2781201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675547" y="6388878"/>
            <a:ext cx="1320161" cy="276998"/>
          </a:xfrm>
          <a:prstGeom prst="rect">
            <a:avLst/>
          </a:prstGeom>
        </p:spPr>
      </p:pic>
    </p:spTree>
    <p:extLst>
      <p:ext uri="{BB962C8B-B14F-4D97-AF65-F5344CB8AC3E}">
        <p14:creationId xmlns:p14="http://schemas.microsoft.com/office/powerpoint/2010/main" val="35762619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0_Anpassad layout">
    <p:spTree>
      <p:nvGrpSpPr>
        <p:cNvPr id="1" name=""/>
        <p:cNvGrpSpPr/>
        <p:nvPr/>
      </p:nvGrpSpPr>
      <p:grpSpPr>
        <a:xfrm>
          <a:off x="0" y="0"/>
          <a:ext cx="0" cy="0"/>
          <a:chOff x="0" y="0"/>
          <a:chExt cx="0" cy="0"/>
        </a:xfrm>
      </p:grpSpPr>
      <p:pic>
        <p:nvPicPr>
          <p:cNvPr id="11" name="Bildobjekt 10">
            <a:extLst>
              <a:ext uri="{FF2B5EF4-FFF2-40B4-BE49-F238E27FC236}">
                <a16:creationId xmlns:a16="http://schemas.microsoft.com/office/drawing/2014/main" id="{AF69C519-617A-4682-AF33-7592A925833C}"/>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Lst>
          </a:blip>
          <a:srcRect t="-1" r="3909" b="-1"/>
          <a:stretch/>
        </p:blipFill>
        <p:spPr>
          <a:xfrm>
            <a:off x="0" y="-1"/>
            <a:ext cx="12192000" cy="6858001"/>
          </a:xfrm>
          <a:prstGeom prst="rect">
            <a:avLst/>
          </a:prstGeom>
        </p:spPr>
      </p:pic>
      <p:sp>
        <p:nvSpPr>
          <p:cNvPr id="3" name="Rektangel 2">
            <a:extLst>
              <a:ext uri="{FF2B5EF4-FFF2-40B4-BE49-F238E27FC236}">
                <a16:creationId xmlns:a16="http://schemas.microsoft.com/office/drawing/2014/main" id="{AE1F567B-05B5-4FF7-A459-149B76EE9B02}"/>
              </a:ext>
            </a:extLst>
          </p:cNvPr>
          <p:cNvSpPr/>
          <p:nvPr userDrawn="1"/>
        </p:nvSpPr>
        <p:spPr>
          <a:xfrm>
            <a:off x="0" y="3429000"/>
            <a:ext cx="5019675" cy="2457450"/>
          </a:xfrm>
          <a:prstGeom prst="rect">
            <a:avLst/>
          </a:prstGeom>
          <a:solidFill>
            <a:schemeClr val="accent4">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5000" dirty="0"/>
          </a:p>
        </p:txBody>
      </p:sp>
      <p:sp>
        <p:nvSpPr>
          <p:cNvPr id="4" name="Rubrik 1">
            <a:extLst>
              <a:ext uri="{FF2B5EF4-FFF2-40B4-BE49-F238E27FC236}">
                <a16:creationId xmlns:a16="http://schemas.microsoft.com/office/drawing/2014/main" id="{E7374184-2E79-4DA0-97AC-79F0C13013A7}"/>
              </a:ext>
            </a:extLst>
          </p:cNvPr>
          <p:cNvSpPr>
            <a:spLocks noGrp="1"/>
          </p:cNvSpPr>
          <p:nvPr>
            <p:ph type="title" hasCustomPrompt="1"/>
          </p:nvPr>
        </p:nvSpPr>
        <p:spPr>
          <a:xfrm>
            <a:off x="393700" y="4167189"/>
            <a:ext cx="4502150" cy="795336"/>
          </a:xfrm>
          <a:prstGeom prst="rect">
            <a:avLst/>
          </a:prstGeom>
        </p:spPr>
        <p:txBody>
          <a:bodyPr anchor="t"/>
          <a:lstStyle>
            <a:lvl1pPr algn="l">
              <a:defRPr sz="6000">
                <a:solidFill>
                  <a:schemeClr val="bg1"/>
                </a:solidFill>
                <a:latin typeface="+mj-lt"/>
              </a:defRPr>
            </a:lvl1pPr>
          </a:lstStyle>
          <a:p>
            <a:r>
              <a:rPr lang="sv-SE" dirty="0"/>
              <a:t>CHAPTER 2</a:t>
            </a:r>
          </a:p>
        </p:txBody>
      </p:sp>
      <p:pic>
        <p:nvPicPr>
          <p:cNvPr id="8" name="Bildobjekt 7" descr="En bild som visar objekt&#10;&#10;Automatiskt genererad beskrivning">
            <a:extLst>
              <a:ext uri="{FF2B5EF4-FFF2-40B4-BE49-F238E27FC236}">
                <a16:creationId xmlns:a16="http://schemas.microsoft.com/office/drawing/2014/main" id="{D6F1E525-7C5B-41CC-9A76-130C87C5ED4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675547" y="6388878"/>
            <a:ext cx="1320161" cy="276998"/>
          </a:xfrm>
          <a:prstGeom prst="rect">
            <a:avLst/>
          </a:prstGeom>
        </p:spPr>
      </p:pic>
    </p:spTree>
    <p:extLst>
      <p:ext uri="{BB962C8B-B14F-4D97-AF65-F5344CB8AC3E}">
        <p14:creationId xmlns:p14="http://schemas.microsoft.com/office/powerpoint/2010/main" val="35692583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9_Anpassad layout">
    <p:spTree>
      <p:nvGrpSpPr>
        <p:cNvPr id="1" name=""/>
        <p:cNvGrpSpPr/>
        <p:nvPr/>
      </p:nvGrpSpPr>
      <p:grpSpPr>
        <a:xfrm>
          <a:off x="0" y="0"/>
          <a:ext cx="0" cy="0"/>
          <a:chOff x="0" y="0"/>
          <a:chExt cx="0" cy="0"/>
        </a:xfrm>
      </p:grpSpPr>
      <p:pic>
        <p:nvPicPr>
          <p:cNvPr id="11" name="Bildobjekt 10">
            <a:extLst>
              <a:ext uri="{FF2B5EF4-FFF2-40B4-BE49-F238E27FC236}">
                <a16:creationId xmlns:a16="http://schemas.microsoft.com/office/drawing/2014/main" id="{F02D3495-113F-4B06-8B91-9C0218D3A037}"/>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Lst>
          </a:blip>
          <a:srcRect t="-1" r="3909" b="-1"/>
          <a:stretch/>
        </p:blipFill>
        <p:spPr>
          <a:xfrm>
            <a:off x="0" y="-1"/>
            <a:ext cx="12192000" cy="6858001"/>
          </a:xfrm>
          <a:prstGeom prst="rect">
            <a:avLst/>
          </a:prstGeom>
        </p:spPr>
      </p:pic>
      <p:sp>
        <p:nvSpPr>
          <p:cNvPr id="3" name="Rektangel 2">
            <a:extLst>
              <a:ext uri="{FF2B5EF4-FFF2-40B4-BE49-F238E27FC236}">
                <a16:creationId xmlns:a16="http://schemas.microsoft.com/office/drawing/2014/main" id="{AE1F567B-05B5-4FF7-A459-149B76EE9B02}"/>
              </a:ext>
            </a:extLst>
          </p:cNvPr>
          <p:cNvSpPr/>
          <p:nvPr userDrawn="1"/>
        </p:nvSpPr>
        <p:spPr>
          <a:xfrm>
            <a:off x="0" y="3429000"/>
            <a:ext cx="5019675" cy="2457450"/>
          </a:xfrm>
          <a:prstGeom prst="rect">
            <a:avLst/>
          </a:prstGeom>
          <a:solidFill>
            <a:srgbClr val="8A87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5000" dirty="0"/>
          </a:p>
        </p:txBody>
      </p:sp>
      <p:sp>
        <p:nvSpPr>
          <p:cNvPr id="4" name="Rubrik 1">
            <a:extLst>
              <a:ext uri="{FF2B5EF4-FFF2-40B4-BE49-F238E27FC236}">
                <a16:creationId xmlns:a16="http://schemas.microsoft.com/office/drawing/2014/main" id="{E7374184-2E79-4DA0-97AC-79F0C13013A7}"/>
              </a:ext>
            </a:extLst>
          </p:cNvPr>
          <p:cNvSpPr>
            <a:spLocks noGrp="1"/>
          </p:cNvSpPr>
          <p:nvPr>
            <p:ph type="title" hasCustomPrompt="1"/>
          </p:nvPr>
        </p:nvSpPr>
        <p:spPr>
          <a:xfrm>
            <a:off x="393700" y="4167189"/>
            <a:ext cx="4502150" cy="795336"/>
          </a:xfrm>
          <a:prstGeom prst="rect">
            <a:avLst/>
          </a:prstGeom>
        </p:spPr>
        <p:txBody>
          <a:bodyPr anchor="t"/>
          <a:lstStyle>
            <a:lvl1pPr algn="l">
              <a:defRPr sz="6000">
                <a:solidFill>
                  <a:schemeClr val="bg1"/>
                </a:solidFill>
                <a:latin typeface="+mj-lt"/>
              </a:defRPr>
            </a:lvl1pPr>
          </a:lstStyle>
          <a:p>
            <a:r>
              <a:rPr lang="sv-SE" dirty="0"/>
              <a:t>CHAPTER 3</a:t>
            </a:r>
          </a:p>
        </p:txBody>
      </p:sp>
      <p:pic>
        <p:nvPicPr>
          <p:cNvPr id="9" name="Bildobjekt 8" descr="En bild som visar objekt&#10;&#10;Automatiskt genererad beskrivning">
            <a:extLst>
              <a:ext uri="{FF2B5EF4-FFF2-40B4-BE49-F238E27FC236}">
                <a16:creationId xmlns:a16="http://schemas.microsoft.com/office/drawing/2014/main" id="{BE6E08FA-AADD-4527-A467-054463D47BD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675547" y="6388878"/>
            <a:ext cx="1320161" cy="276998"/>
          </a:xfrm>
          <a:prstGeom prst="rect">
            <a:avLst/>
          </a:prstGeom>
        </p:spPr>
      </p:pic>
    </p:spTree>
    <p:extLst>
      <p:ext uri="{BB962C8B-B14F-4D97-AF65-F5344CB8AC3E}">
        <p14:creationId xmlns:p14="http://schemas.microsoft.com/office/powerpoint/2010/main" val="8103430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8_Anpassad layout">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F2FF3F21-2CEE-4C51-9B9D-3AA081DBC0EB}"/>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33000"/>
                    </a14:imgEffect>
                    <a14:imgEffect>
                      <a14:brightnessContrast contrast="20000"/>
                    </a14:imgEffect>
                  </a14:imgLayer>
                </a14:imgProps>
              </a:ext>
            </a:extLst>
          </a:blip>
          <a:srcRect t="10273" b="1804"/>
          <a:stretch/>
        </p:blipFill>
        <p:spPr>
          <a:xfrm>
            <a:off x="0" y="-58189"/>
            <a:ext cx="12192000" cy="6916189"/>
          </a:xfrm>
          <a:prstGeom prst="rect">
            <a:avLst/>
          </a:prstGeom>
        </p:spPr>
      </p:pic>
      <p:sp>
        <p:nvSpPr>
          <p:cNvPr id="3" name="Rektangel 2">
            <a:extLst>
              <a:ext uri="{FF2B5EF4-FFF2-40B4-BE49-F238E27FC236}">
                <a16:creationId xmlns:a16="http://schemas.microsoft.com/office/drawing/2014/main" id="{AE1F567B-05B5-4FF7-A459-149B76EE9B02}"/>
              </a:ext>
            </a:extLst>
          </p:cNvPr>
          <p:cNvSpPr/>
          <p:nvPr userDrawn="1"/>
        </p:nvSpPr>
        <p:spPr>
          <a:xfrm>
            <a:off x="0" y="3429000"/>
            <a:ext cx="5019675" cy="2457450"/>
          </a:xfrm>
          <a:prstGeom prst="rect">
            <a:avLst/>
          </a:prstGeom>
          <a:solidFill>
            <a:schemeClr val="tx2">
              <a:alpha val="6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5000" dirty="0"/>
          </a:p>
        </p:txBody>
      </p:sp>
      <p:sp>
        <p:nvSpPr>
          <p:cNvPr id="4" name="Rubrik 1">
            <a:extLst>
              <a:ext uri="{FF2B5EF4-FFF2-40B4-BE49-F238E27FC236}">
                <a16:creationId xmlns:a16="http://schemas.microsoft.com/office/drawing/2014/main" id="{E7374184-2E79-4DA0-97AC-79F0C13013A7}"/>
              </a:ext>
            </a:extLst>
          </p:cNvPr>
          <p:cNvSpPr>
            <a:spLocks noGrp="1"/>
          </p:cNvSpPr>
          <p:nvPr>
            <p:ph type="title" hasCustomPrompt="1"/>
          </p:nvPr>
        </p:nvSpPr>
        <p:spPr>
          <a:xfrm>
            <a:off x="393700" y="4167189"/>
            <a:ext cx="4502150" cy="795336"/>
          </a:xfrm>
          <a:prstGeom prst="rect">
            <a:avLst/>
          </a:prstGeom>
        </p:spPr>
        <p:txBody>
          <a:bodyPr anchor="t"/>
          <a:lstStyle>
            <a:lvl1pPr algn="l">
              <a:defRPr sz="6000">
                <a:solidFill>
                  <a:schemeClr val="bg1"/>
                </a:solidFill>
                <a:latin typeface="+mj-lt"/>
              </a:defRPr>
            </a:lvl1pPr>
          </a:lstStyle>
          <a:p>
            <a:r>
              <a:rPr lang="sv-SE" dirty="0"/>
              <a:t>CHAPTER 4</a:t>
            </a:r>
          </a:p>
        </p:txBody>
      </p:sp>
      <p:pic>
        <p:nvPicPr>
          <p:cNvPr id="11" name="Bildobjekt 10" descr="En bild som visar objekt&#10;&#10;Automatiskt genererad beskrivning">
            <a:extLst>
              <a:ext uri="{FF2B5EF4-FFF2-40B4-BE49-F238E27FC236}">
                <a16:creationId xmlns:a16="http://schemas.microsoft.com/office/drawing/2014/main" id="{26829DD7-B55F-4A76-867A-28D5D2B5BD8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675547" y="6388878"/>
            <a:ext cx="1320161" cy="276998"/>
          </a:xfrm>
          <a:prstGeom prst="rect">
            <a:avLst/>
          </a:prstGeom>
        </p:spPr>
      </p:pic>
    </p:spTree>
    <p:extLst>
      <p:ext uri="{BB962C8B-B14F-4D97-AF65-F5344CB8AC3E}">
        <p14:creationId xmlns:p14="http://schemas.microsoft.com/office/powerpoint/2010/main" val="7337320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npassad layou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C291222-5357-4499-9F9E-43072248BF76}"/>
              </a:ext>
            </a:extLst>
          </p:cNvPr>
          <p:cNvSpPr>
            <a:spLocks noGrp="1"/>
          </p:cNvSpPr>
          <p:nvPr>
            <p:ph type="title" hasCustomPrompt="1"/>
          </p:nvPr>
        </p:nvSpPr>
        <p:spPr>
          <a:xfrm>
            <a:off x="393405" y="382771"/>
            <a:ext cx="7449879" cy="725520"/>
          </a:xfrm>
          <a:prstGeom prst="rect">
            <a:avLst/>
          </a:prstGeom>
        </p:spPr>
        <p:txBody>
          <a:bodyPr/>
          <a:lstStyle>
            <a:lvl1pPr algn="l">
              <a:defRPr sz="4400">
                <a:latin typeface="+mj-lt"/>
              </a:defRPr>
            </a:lvl1pPr>
          </a:lstStyle>
          <a:p>
            <a:r>
              <a:rPr lang="sv-SE" dirty="0" err="1"/>
              <a:t>Heading</a:t>
            </a:r>
            <a:r>
              <a:rPr lang="sv-SE" dirty="0"/>
              <a:t> (</a:t>
            </a:r>
            <a:r>
              <a:rPr lang="sv-SE" dirty="0" err="1"/>
              <a:t>size</a:t>
            </a:r>
            <a:r>
              <a:rPr lang="sv-SE" dirty="0"/>
              <a:t> 44)</a:t>
            </a:r>
          </a:p>
        </p:txBody>
      </p:sp>
      <p:sp>
        <p:nvSpPr>
          <p:cNvPr id="6" name="Underrubrik 2">
            <a:extLst>
              <a:ext uri="{FF2B5EF4-FFF2-40B4-BE49-F238E27FC236}">
                <a16:creationId xmlns:a16="http://schemas.microsoft.com/office/drawing/2014/main" id="{4169CF66-1117-4CFE-86FA-9857E4F462BD}"/>
              </a:ext>
            </a:extLst>
          </p:cNvPr>
          <p:cNvSpPr>
            <a:spLocks noGrp="1"/>
          </p:cNvSpPr>
          <p:nvPr>
            <p:ph type="subTitle" idx="11" hasCustomPrompt="1"/>
          </p:nvPr>
        </p:nvSpPr>
        <p:spPr>
          <a:xfrm>
            <a:off x="811620" y="1347711"/>
            <a:ext cx="10690569" cy="4596136"/>
          </a:xfrm>
          <a:prstGeom prst="rect">
            <a:avLst/>
          </a:prstGeom>
        </p:spPr>
        <p:txBody>
          <a:bodyPr/>
          <a:lstStyle>
            <a:lvl1pPr marL="0" indent="0" algn="l">
              <a:buFont typeface="Arial" panose="020B0604020202020204" pitchFamily="34" charset="0"/>
              <a:buNone/>
              <a:defRPr sz="1600" b="0">
                <a:solidFill>
                  <a:schemeClr val="tx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err="1"/>
              <a:t>Click</a:t>
            </a:r>
            <a:r>
              <a:rPr lang="sv-SE" dirty="0"/>
              <a:t> </a:t>
            </a:r>
            <a:r>
              <a:rPr lang="sv-SE" dirty="0" err="1"/>
              <a:t>here</a:t>
            </a:r>
            <a:r>
              <a:rPr lang="sv-SE" dirty="0"/>
              <a:t> to </a:t>
            </a:r>
            <a:r>
              <a:rPr lang="sv-SE" dirty="0" err="1"/>
              <a:t>add</a:t>
            </a:r>
            <a:r>
              <a:rPr lang="sv-SE" dirty="0"/>
              <a:t> text (</a:t>
            </a:r>
            <a:r>
              <a:rPr lang="sv-SE" dirty="0" err="1"/>
              <a:t>size</a:t>
            </a:r>
            <a:r>
              <a:rPr lang="sv-SE" dirty="0"/>
              <a:t> 16)</a:t>
            </a:r>
          </a:p>
        </p:txBody>
      </p:sp>
      <p:pic>
        <p:nvPicPr>
          <p:cNvPr id="7" name="Bildobjekt 6">
            <a:extLst>
              <a:ext uri="{FF2B5EF4-FFF2-40B4-BE49-F238E27FC236}">
                <a16:creationId xmlns:a16="http://schemas.microsoft.com/office/drawing/2014/main" id="{6EFD40D9-4917-45DA-AA3A-270ECD2CBC6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75548" y="6399214"/>
            <a:ext cx="1320161" cy="276999"/>
          </a:xfrm>
          <a:prstGeom prst="rect">
            <a:avLst/>
          </a:prstGeom>
        </p:spPr>
      </p:pic>
    </p:spTree>
    <p:extLst>
      <p:ext uri="{BB962C8B-B14F-4D97-AF65-F5344CB8AC3E}">
        <p14:creationId xmlns:p14="http://schemas.microsoft.com/office/powerpoint/2010/main" val="23271652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Anpassad layou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C291222-5357-4499-9F9E-43072248BF76}"/>
              </a:ext>
            </a:extLst>
          </p:cNvPr>
          <p:cNvSpPr>
            <a:spLocks noGrp="1"/>
          </p:cNvSpPr>
          <p:nvPr>
            <p:ph type="title" hasCustomPrompt="1"/>
          </p:nvPr>
        </p:nvSpPr>
        <p:spPr>
          <a:xfrm>
            <a:off x="393405" y="382771"/>
            <a:ext cx="7449879" cy="725520"/>
          </a:xfrm>
          <a:prstGeom prst="rect">
            <a:avLst/>
          </a:prstGeom>
        </p:spPr>
        <p:txBody>
          <a:bodyPr/>
          <a:lstStyle>
            <a:lvl1pPr algn="l">
              <a:defRPr sz="4400">
                <a:latin typeface="+mj-lt"/>
              </a:defRPr>
            </a:lvl1pPr>
          </a:lstStyle>
          <a:p>
            <a:r>
              <a:rPr lang="sv-SE" dirty="0" err="1"/>
              <a:t>Heading</a:t>
            </a:r>
            <a:r>
              <a:rPr lang="sv-SE" dirty="0"/>
              <a:t> (</a:t>
            </a:r>
            <a:r>
              <a:rPr lang="sv-SE" dirty="0" err="1"/>
              <a:t>size</a:t>
            </a:r>
            <a:r>
              <a:rPr lang="sv-SE" dirty="0"/>
              <a:t> 44)</a:t>
            </a:r>
          </a:p>
        </p:txBody>
      </p:sp>
      <p:sp>
        <p:nvSpPr>
          <p:cNvPr id="6" name="Underrubrik 2">
            <a:extLst>
              <a:ext uri="{FF2B5EF4-FFF2-40B4-BE49-F238E27FC236}">
                <a16:creationId xmlns:a16="http://schemas.microsoft.com/office/drawing/2014/main" id="{F843760A-319E-4B03-AA48-4F0DC01434A3}"/>
              </a:ext>
            </a:extLst>
          </p:cNvPr>
          <p:cNvSpPr>
            <a:spLocks noGrp="1"/>
          </p:cNvSpPr>
          <p:nvPr>
            <p:ph type="subTitle" idx="11" hasCustomPrompt="1"/>
          </p:nvPr>
        </p:nvSpPr>
        <p:spPr>
          <a:xfrm>
            <a:off x="811620" y="1347711"/>
            <a:ext cx="10690569" cy="4596136"/>
          </a:xfrm>
          <a:prstGeom prst="rect">
            <a:avLst/>
          </a:prstGeom>
        </p:spPr>
        <p:txBody>
          <a:bodyPr/>
          <a:lstStyle>
            <a:lvl1pPr marL="285750" indent="-285750" algn="l">
              <a:buFont typeface="Arial" panose="020B0604020202020204" pitchFamily="34" charset="0"/>
              <a:buChar char="•"/>
              <a:defRPr sz="1600" b="0">
                <a:solidFill>
                  <a:schemeClr val="tx1"/>
                </a:solidFill>
                <a:latin typeface="+mn-lt"/>
              </a:defRPr>
            </a:lvl1pPr>
            <a:lvl2pPr marL="800100" indent="-342900" algn="l">
              <a:buFont typeface="Courier New" panose="02070309020205020404" pitchFamily="49" charset="0"/>
              <a:buChar char="o"/>
              <a:defRPr sz="1400">
                <a:latin typeface="+mn-lt"/>
              </a:defRPr>
            </a:lvl2pPr>
            <a:lvl3pPr marL="1200150" indent="-285750" algn="l">
              <a:buFont typeface="Wingdings" panose="05000000000000000000" pitchFamily="2" charset="2"/>
              <a:buChar char="§"/>
              <a:defRPr sz="1200">
                <a:latin typeface="+mn-lt"/>
              </a:defRPr>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err="1"/>
              <a:t>Click</a:t>
            </a:r>
            <a:r>
              <a:rPr lang="sv-SE" dirty="0"/>
              <a:t> </a:t>
            </a:r>
            <a:r>
              <a:rPr lang="sv-SE" dirty="0" err="1"/>
              <a:t>here</a:t>
            </a:r>
            <a:r>
              <a:rPr lang="sv-SE" dirty="0"/>
              <a:t> to </a:t>
            </a:r>
            <a:r>
              <a:rPr lang="sv-SE" dirty="0" err="1"/>
              <a:t>add</a:t>
            </a:r>
            <a:r>
              <a:rPr lang="sv-SE" dirty="0"/>
              <a:t> </a:t>
            </a:r>
            <a:r>
              <a:rPr lang="sv-SE" dirty="0" err="1"/>
              <a:t>bullet</a:t>
            </a:r>
            <a:r>
              <a:rPr lang="sv-SE" dirty="0"/>
              <a:t> (</a:t>
            </a:r>
            <a:r>
              <a:rPr lang="sv-SE" dirty="0" err="1"/>
              <a:t>size</a:t>
            </a:r>
            <a:r>
              <a:rPr lang="sv-SE" dirty="0"/>
              <a:t> 16)</a:t>
            </a:r>
          </a:p>
          <a:p>
            <a:pPr lvl="1"/>
            <a:r>
              <a:rPr lang="sv-SE" dirty="0" err="1"/>
              <a:t>Click</a:t>
            </a:r>
            <a:r>
              <a:rPr lang="sv-SE" dirty="0"/>
              <a:t> </a:t>
            </a:r>
            <a:r>
              <a:rPr lang="sv-SE" dirty="0" err="1"/>
              <a:t>here</a:t>
            </a:r>
            <a:r>
              <a:rPr lang="sv-SE" dirty="0"/>
              <a:t> to </a:t>
            </a:r>
            <a:r>
              <a:rPr lang="sv-SE" dirty="0" err="1"/>
              <a:t>add</a:t>
            </a:r>
            <a:r>
              <a:rPr lang="sv-SE" dirty="0"/>
              <a:t> </a:t>
            </a:r>
            <a:r>
              <a:rPr lang="sv-SE" dirty="0" err="1"/>
              <a:t>bullet</a:t>
            </a:r>
            <a:r>
              <a:rPr lang="sv-SE" dirty="0"/>
              <a:t> (</a:t>
            </a:r>
            <a:r>
              <a:rPr lang="sv-SE" dirty="0" err="1"/>
              <a:t>size</a:t>
            </a:r>
            <a:r>
              <a:rPr lang="sv-SE" dirty="0"/>
              <a:t> 14)</a:t>
            </a:r>
          </a:p>
          <a:p>
            <a:pPr lvl="2"/>
            <a:r>
              <a:rPr lang="sv-SE" dirty="0" err="1"/>
              <a:t>Click</a:t>
            </a:r>
            <a:r>
              <a:rPr lang="sv-SE" dirty="0"/>
              <a:t> </a:t>
            </a:r>
            <a:r>
              <a:rPr lang="sv-SE" dirty="0" err="1"/>
              <a:t>here</a:t>
            </a:r>
            <a:r>
              <a:rPr lang="sv-SE" dirty="0"/>
              <a:t> to </a:t>
            </a:r>
            <a:r>
              <a:rPr lang="sv-SE" dirty="0" err="1"/>
              <a:t>add</a:t>
            </a:r>
            <a:r>
              <a:rPr lang="sv-SE" dirty="0"/>
              <a:t> </a:t>
            </a:r>
            <a:r>
              <a:rPr lang="sv-SE" dirty="0" err="1"/>
              <a:t>bullet</a:t>
            </a:r>
            <a:r>
              <a:rPr lang="sv-SE" dirty="0"/>
              <a:t> (</a:t>
            </a:r>
            <a:r>
              <a:rPr lang="sv-SE" dirty="0" err="1"/>
              <a:t>size</a:t>
            </a:r>
            <a:r>
              <a:rPr lang="sv-SE" dirty="0"/>
              <a:t> 12)</a:t>
            </a:r>
          </a:p>
        </p:txBody>
      </p:sp>
      <p:pic>
        <p:nvPicPr>
          <p:cNvPr id="7" name="Bildobjekt 6">
            <a:extLst>
              <a:ext uri="{FF2B5EF4-FFF2-40B4-BE49-F238E27FC236}">
                <a16:creationId xmlns:a16="http://schemas.microsoft.com/office/drawing/2014/main" id="{D0599DD8-352F-4BF6-9597-7472C47C87D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75548" y="6399214"/>
            <a:ext cx="1320161" cy="276999"/>
          </a:xfrm>
          <a:prstGeom prst="rect">
            <a:avLst/>
          </a:prstGeom>
        </p:spPr>
      </p:pic>
    </p:spTree>
    <p:extLst>
      <p:ext uri="{BB962C8B-B14F-4D97-AF65-F5344CB8AC3E}">
        <p14:creationId xmlns:p14="http://schemas.microsoft.com/office/powerpoint/2010/main" val="8788438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36470912"/>
      </p:ext>
    </p:extLst>
  </p:cSld>
  <p:clrMap bg1="lt1" tx1="dk1" bg2="lt2" tx2="dk2" accent1="accent1" accent2="accent2" accent3="accent3" accent4="accent4" accent5="accent5" accent6="accent6" hlink="hlink" folHlink="folHlink"/>
  <p:sldLayoutIdLst>
    <p:sldLayoutId id="2147483673" r:id="rId1"/>
    <p:sldLayoutId id="2147483675" r:id="rId2"/>
    <p:sldLayoutId id="2147483651" r:id="rId3"/>
    <p:sldLayoutId id="2147483670" r:id="rId4"/>
    <p:sldLayoutId id="2147483674" r:id="rId5"/>
    <p:sldLayoutId id="2147483672" r:id="rId6"/>
    <p:sldLayoutId id="2147483671" r:id="rId7"/>
    <p:sldLayoutId id="2147483650" r:id="rId8"/>
    <p:sldLayoutId id="2147483667" r:id="rId9"/>
    <p:sldLayoutId id="2147483652" r:id="rId10"/>
    <p:sldLayoutId id="2147483653" r:id="rId11"/>
    <p:sldLayoutId id="2147483668" r:id="rId12"/>
    <p:sldLayoutId id="2147483649" r:id="rId13"/>
    <p:sldLayoutId id="2147483676" r:id="rId14"/>
    <p:sldLayoutId id="2147483678" r:id="rId15"/>
    <p:sldLayoutId id="2147483679" r:id="rId16"/>
  </p:sldLayoutIdLst>
  <p:txStyles>
    <p:titleStyle>
      <a:lvl1pPr algn="ctr" defTabSz="914400" rtl="0" eaLnBrk="1" latinLnBrk="0" hangingPunct="1">
        <a:lnSpc>
          <a:spcPct val="90000"/>
        </a:lnSpc>
        <a:spcBef>
          <a:spcPct val="0"/>
        </a:spcBef>
        <a:buNone/>
        <a:defRPr sz="5400" kern="1200">
          <a:solidFill>
            <a:schemeClr val="tx1"/>
          </a:solidFill>
          <a:latin typeface="Myriad Pro Light" panose="020B0403030403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yriad Pro Light" panose="020B04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yriad Pro Light" panose="020B04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yriad Pro Light" panose="020B0403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yriad Pro Light" panose="020B04030304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yriad Pro Light" panose="020B04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9.xml"/><Relationship Id="rId4" Type="http://schemas.microsoft.com/office/2007/relationships/hdphoto" Target="../media/hdphoto8.wdp"/></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9.xml"/><Relationship Id="rId5" Type="http://schemas.openxmlformats.org/officeDocument/2006/relationships/image" Target="../media/image15.pn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9.xml"/><Relationship Id="rId5" Type="http://schemas.openxmlformats.org/officeDocument/2006/relationships/image" Target="../media/image17.png"/><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8.xml"/><Relationship Id="rId4" Type="http://schemas.microsoft.com/office/2007/relationships/hdphoto" Target="../media/hdphoto5.wdp"/></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9.xml"/><Relationship Id="rId5" Type="http://schemas.openxmlformats.org/officeDocument/2006/relationships/image" Target="../media/image1.png"/><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19.png"/><Relationship Id="rId7"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9.xml"/><Relationship Id="rId6" Type="http://schemas.openxmlformats.org/officeDocument/2006/relationships/image" Target="../media/image16.png"/><Relationship Id="rId5" Type="http://schemas.openxmlformats.org/officeDocument/2006/relationships/image" Target="../media/image21.png"/><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10.xml"/><Relationship Id="rId5" Type="http://schemas.openxmlformats.org/officeDocument/2006/relationships/image" Target="../media/image1.png"/><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3.png"/><Relationship Id="rId1" Type="http://schemas.openxmlformats.org/officeDocument/2006/relationships/slideLayout" Target="../slideLayouts/slideLayout10.xml"/><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0.xml"/><Relationship Id="rId5" Type="http://schemas.openxmlformats.org/officeDocument/2006/relationships/image" Target="../media/image1.png"/><Relationship Id="rId4" Type="http://schemas.openxmlformats.org/officeDocument/2006/relationships/image" Target="../media/image1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9.xml"/><Relationship Id="rId6" Type="http://schemas.openxmlformats.org/officeDocument/2006/relationships/image" Target="../media/image29.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6.pn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9.xml"/><Relationship Id="rId6" Type="http://schemas.microsoft.com/office/2007/relationships/hdphoto" Target="../media/hdphoto5.wdp"/><Relationship Id="rId5" Type="http://schemas.openxmlformats.org/officeDocument/2006/relationships/image" Target="../media/image7.png"/><Relationship Id="rId4" Type="http://schemas.microsoft.com/office/2007/relationships/hdphoto" Target="../media/hdphoto4.wdp"/></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8.xml"/><Relationship Id="rId5" Type="http://schemas.microsoft.com/office/2007/relationships/hdphoto" Target="../media/hdphoto7.wdp"/><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A8F53D5D-4608-4524-A31A-1020DD5B0D24}"/>
              </a:ext>
            </a:extLst>
          </p:cNvPr>
          <p:cNvSpPr>
            <a:spLocks noGrp="1"/>
          </p:cNvSpPr>
          <p:nvPr>
            <p:ph type="title"/>
          </p:nvPr>
        </p:nvSpPr>
        <p:spPr/>
        <p:txBody>
          <a:bodyPr/>
          <a:lstStyle/>
          <a:p>
            <a:r>
              <a:rPr lang="sv-SE" b="1" dirty="0">
                <a:solidFill>
                  <a:schemeClr val="accent6">
                    <a:lumMod val="50000"/>
                  </a:schemeClr>
                </a:solidFill>
              </a:rPr>
              <a:t>PRODUCT PRESENTATION</a:t>
            </a:r>
            <a:br>
              <a:rPr lang="sv-SE" dirty="0">
                <a:solidFill>
                  <a:schemeClr val="accent6">
                    <a:lumMod val="50000"/>
                  </a:schemeClr>
                </a:solidFill>
              </a:rPr>
            </a:br>
            <a:r>
              <a:rPr lang="sv-SE" dirty="0">
                <a:solidFill>
                  <a:schemeClr val="accent6">
                    <a:lumMod val="50000"/>
                  </a:schemeClr>
                </a:solidFill>
              </a:rPr>
              <a:t>Arcoma Precision</a:t>
            </a:r>
          </a:p>
        </p:txBody>
      </p:sp>
    </p:spTree>
    <p:extLst>
      <p:ext uri="{BB962C8B-B14F-4D97-AF65-F5344CB8AC3E}">
        <p14:creationId xmlns:p14="http://schemas.microsoft.com/office/powerpoint/2010/main" val="38524826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Bildobjekt 20">
            <a:extLst>
              <a:ext uri="{FF2B5EF4-FFF2-40B4-BE49-F238E27FC236}">
                <a16:creationId xmlns:a16="http://schemas.microsoft.com/office/drawing/2014/main" id="{7DC77310-241B-4FF4-8D18-C540CA14E94B}"/>
              </a:ext>
            </a:extLst>
          </p:cNvPr>
          <p:cNvPicPr>
            <a:picLocks noChangeAspect="1"/>
          </p:cNvPicPr>
          <p:nvPr/>
        </p:nvPicPr>
        <p:blipFill rotWithShape="1">
          <a:blip r:embed="rId3"/>
          <a:srcRect l="8045" t="4500" r="20933"/>
          <a:stretch/>
        </p:blipFill>
        <p:spPr>
          <a:xfrm>
            <a:off x="5428589" y="0"/>
            <a:ext cx="6769768" cy="6890084"/>
          </a:xfrm>
          <a:prstGeom prst="rect">
            <a:avLst/>
          </a:prstGeom>
        </p:spPr>
      </p:pic>
      <p:sp>
        <p:nvSpPr>
          <p:cNvPr id="3" name="Rubrik 2">
            <a:extLst>
              <a:ext uri="{FF2B5EF4-FFF2-40B4-BE49-F238E27FC236}">
                <a16:creationId xmlns:a16="http://schemas.microsoft.com/office/drawing/2014/main" id="{66D07664-6CEF-405D-9D0C-E49A5450940F}"/>
              </a:ext>
            </a:extLst>
          </p:cNvPr>
          <p:cNvSpPr>
            <a:spLocks noGrp="1"/>
          </p:cNvSpPr>
          <p:nvPr>
            <p:ph type="title"/>
          </p:nvPr>
        </p:nvSpPr>
        <p:spPr/>
        <p:txBody>
          <a:bodyPr/>
          <a:lstStyle/>
          <a:p>
            <a:r>
              <a:rPr lang="en-US">
                <a:solidFill>
                  <a:schemeClr val="accent1">
                    <a:lumMod val="75000"/>
                  </a:schemeClr>
                </a:solidFill>
                <a:latin typeface="+mn-lt"/>
              </a:rPr>
              <a:t>SAFE INVESTMENT</a:t>
            </a:r>
          </a:p>
        </p:txBody>
      </p:sp>
      <p:sp>
        <p:nvSpPr>
          <p:cNvPr id="4" name="Rektangel 3">
            <a:extLst>
              <a:ext uri="{FF2B5EF4-FFF2-40B4-BE49-F238E27FC236}">
                <a16:creationId xmlns:a16="http://schemas.microsoft.com/office/drawing/2014/main" id="{9CA5D9C1-24C2-4B8F-86D2-1EA90293899A}"/>
              </a:ext>
            </a:extLst>
          </p:cNvPr>
          <p:cNvSpPr/>
          <p:nvPr/>
        </p:nvSpPr>
        <p:spPr>
          <a:xfrm>
            <a:off x="811620" y="1366897"/>
            <a:ext cx="3539734" cy="2308324"/>
          </a:xfrm>
          <a:prstGeom prst="rect">
            <a:avLst/>
          </a:prstGeom>
        </p:spPr>
        <p:txBody>
          <a:bodyPr wrap="square">
            <a:spAutoFit/>
          </a:bodyPr>
          <a:lstStyle/>
          <a:p>
            <a:r>
              <a:rPr lang="en-US" sz="1600" dirty="0"/>
              <a:t>Arcoma Precision is designed for the productivity and versatility needs of high-volume hospital imaging departments.</a:t>
            </a:r>
          </a:p>
          <a:p>
            <a:endParaRPr lang="en-US" sz="1600" dirty="0"/>
          </a:p>
          <a:p>
            <a:r>
              <a:rPr lang="en-US" sz="1600" dirty="0"/>
              <a:t>Its robust construction and high quality helps ensure reliable operation, minimal service and a long product lifespan, all of which lowers the lifetime cost.</a:t>
            </a:r>
          </a:p>
        </p:txBody>
      </p:sp>
      <p:sp>
        <p:nvSpPr>
          <p:cNvPr id="2" name="Rektangel 1">
            <a:extLst>
              <a:ext uri="{FF2B5EF4-FFF2-40B4-BE49-F238E27FC236}">
                <a16:creationId xmlns:a16="http://schemas.microsoft.com/office/drawing/2014/main" id="{4A27B6D6-B65D-4CD9-9005-6B2CA6A4296E}"/>
              </a:ext>
            </a:extLst>
          </p:cNvPr>
          <p:cNvSpPr/>
          <p:nvPr/>
        </p:nvSpPr>
        <p:spPr>
          <a:xfrm>
            <a:off x="5428589" y="4149980"/>
            <a:ext cx="3215681" cy="51246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  Reliable operation</a:t>
            </a:r>
          </a:p>
        </p:txBody>
      </p:sp>
      <p:sp>
        <p:nvSpPr>
          <p:cNvPr id="6" name="Rektangel 5">
            <a:extLst>
              <a:ext uri="{FF2B5EF4-FFF2-40B4-BE49-F238E27FC236}">
                <a16:creationId xmlns:a16="http://schemas.microsoft.com/office/drawing/2014/main" id="{D221B374-847E-4374-81CC-8B4662A212B1}"/>
              </a:ext>
            </a:extLst>
          </p:cNvPr>
          <p:cNvSpPr/>
          <p:nvPr/>
        </p:nvSpPr>
        <p:spPr>
          <a:xfrm>
            <a:off x="5428587" y="4752869"/>
            <a:ext cx="3215681" cy="51246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  Minimal service needs </a:t>
            </a:r>
          </a:p>
        </p:txBody>
      </p:sp>
      <p:sp>
        <p:nvSpPr>
          <p:cNvPr id="7" name="Rektangel 6">
            <a:extLst>
              <a:ext uri="{FF2B5EF4-FFF2-40B4-BE49-F238E27FC236}">
                <a16:creationId xmlns:a16="http://schemas.microsoft.com/office/drawing/2014/main" id="{90D9A393-9C87-46CD-8B9E-B02B3B1766C6}"/>
              </a:ext>
            </a:extLst>
          </p:cNvPr>
          <p:cNvSpPr/>
          <p:nvPr/>
        </p:nvSpPr>
        <p:spPr>
          <a:xfrm>
            <a:off x="5428586" y="5355767"/>
            <a:ext cx="3215681" cy="51246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  Long product lifespan </a:t>
            </a:r>
          </a:p>
        </p:txBody>
      </p:sp>
      <p:sp>
        <p:nvSpPr>
          <p:cNvPr id="8" name="Rektangel 7">
            <a:extLst>
              <a:ext uri="{FF2B5EF4-FFF2-40B4-BE49-F238E27FC236}">
                <a16:creationId xmlns:a16="http://schemas.microsoft.com/office/drawing/2014/main" id="{4687CCB9-B164-48D5-8094-0FDC452B45BE}"/>
              </a:ext>
            </a:extLst>
          </p:cNvPr>
          <p:cNvSpPr/>
          <p:nvPr/>
        </p:nvSpPr>
        <p:spPr>
          <a:xfrm>
            <a:off x="5428581" y="5958664"/>
            <a:ext cx="3215681" cy="51246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  Low lifetime cost</a:t>
            </a:r>
          </a:p>
        </p:txBody>
      </p:sp>
    </p:spTree>
    <p:extLst>
      <p:ext uri="{BB962C8B-B14F-4D97-AF65-F5344CB8AC3E}">
        <p14:creationId xmlns:p14="http://schemas.microsoft.com/office/powerpoint/2010/main" val="40069836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A5523641-586A-4763-AAA5-77E471B72EA6}"/>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33000"/>
                    </a14:imgEffect>
                  </a14:imgLayer>
                </a14:imgProps>
              </a:ext>
            </a:extLst>
          </a:blip>
          <a:srcRect l="-595" r="13163" b="9791"/>
          <a:stretch/>
        </p:blipFill>
        <p:spPr>
          <a:xfrm>
            <a:off x="6344917" y="0"/>
            <a:ext cx="5860078" cy="6858000"/>
          </a:xfrm>
          <a:prstGeom prst="rect">
            <a:avLst/>
          </a:prstGeom>
        </p:spPr>
      </p:pic>
      <p:sp>
        <p:nvSpPr>
          <p:cNvPr id="3" name="Rubrik 2">
            <a:extLst>
              <a:ext uri="{FF2B5EF4-FFF2-40B4-BE49-F238E27FC236}">
                <a16:creationId xmlns:a16="http://schemas.microsoft.com/office/drawing/2014/main" id="{66D07664-6CEF-405D-9D0C-E49A5450940F}"/>
              </a:ext>
            </a:extLst>
          </p:cNvPr>
          <p:cNvSpPr>
            <a:spLocks noGrp="1"/>
          </p:cNvSpPr>
          <p:nvPr>
            <p:ph type="title"/>
          </p:nvPr>
        </p:nvSpPr>
        <p:spPr>
          <a:xfrm>
            <a:off x="584475" y="496716"/>
            <a:ext cx="4457260" cy="725520"/>
          </a:xfrm>
        </p:spPr>
        <p:txBody>
          <a:bodyPr/>
          <a:lstStyle/>
          <a:p>
            <a:r>
              <a:rPr lang="en-US">
                <a:solidFill>
                  <a:schemeClr val="accent1">
                    <a:lumMod val="75000"/>
                  </a:schemeClr>
                </a:solidFill>
                <a:latin typeface="+mn-lt"/>
              </a:rPr>
              <a:t>LOW DOSE</a:t>
            </a:r>
          </a:p>
        </p:txBody>
      </p:sp>
      <p:sp>
        <p:nvSpPr>
          <p:cNvPr id="7" name="Rektangel 6">
            <a:extLst>
              <a:ext uri="{FF2B5EF4-FFF2-40B4-BE49-F238E27FC236}">
                <a16:creationId xmlns:a16="http://schemas.microsoft.com/office/drawing/2014/main" id="{DFC2CD7E-976E-4F80-A400-AC953FF3E210}"/>
              </a:ext>
            </a:extLst>
          </p:cNvPr>
          <p:cNvSpPr/>
          <p:nvPr/>
        </p:nvSpPr>
        <p:spPr>
          <a:xfrm>
            <a:off x="925732" y="1546990"/>
            <a:ext cx="5170267" cy="4585871"/>
          </a:xfrm>
          <a:prstGeom prst="rect">
            <a:avLst/>
          </a:prstGeom>
        </p:spPr>
        <p:txBody>
          <a:bodyPr wrap="square">
            <a:spAutoFit/>
          </a:bodyPr>
          <a:lstStyle/>
          <a:p>
            <a:r>
              <a:rPr lang="en-US"/>
              <a:t>Arcoma Precision provides high quality imaging with low dose for maximum patient safety. Software simulated grid is available as an option. It can be used for patients of all sizes and lower the dose by up to </a:t>
            </a:r>
            <a:r>
              <a:rPr lang="en-US" b="1"/>
              <a:t>60%</a:t>
            </a:r>
            <a:r>
              <a:rPr lang="en-US"/>
              <a:t>.</a:t>
            </a:r>
          </a:p>
          <a:p>
            <a:endParaRPr lang="en-US"/>
          </a:p>
          <a:p>
            <a:r>
              <a:rPr lang="en-US" b="1">
                <a:solidFill>
                  <a:schemeClr val="accent1">
                    <a:lumMod val="75000"/>
                  </a:schemeClr>
                </a:solidFill>
              </a:rPr>
              <a:t>Components that contribute to dose reduction</a:t>
            </a:r>
          </a:p>
          <a:p>
            <a:r>
              <a:rPr lang="en-US"/>
              <a:t>Arcoma continuously works to create a lower radiation dose in our solutions. Examples of components in the Arcoma Precision system that contribute to dose reduction:</a:t>
            </a:r>
          </a:p>
          <a:p>
            <a:endParaRPr lang="en-US"/>
          </a:p>
          <a:p>
            <a:pPr marL="285750" indent="-285750">
              <a:buFont typeface="Wingdings" panose="05000000000000000000" pitchFamily="2" charset="2"/>
              <a:buChar char="Ø"/>
            </a:pPr>
            <a:r>
              <a:rPr lang="en-US"/>
              <a:t>CANON DETECTORS WITH HIGH DQE</a:t>
            </a:r>
          </a:p>
          <a:p>
            <a:pPr marL="285750" indent="-285750">
              <a:buFont typeface="Wingdings" panose="05000000000000000000" pitchFamily="2" charset="2"/>
              <a:buChar char="Ø"/>
            </a:pPr>
            <a:endParaRPr lang="en-US" sz="600"/>
          </a:p>
          <a:p>
            <a:pPr marL="285750" indent="-285750">
              <a:buFont typeface="Wingdings" panose="05000000000000000000" pitchFamily="2" charset="2"/>
              <a:buChar char="Ø"/>
            </a:pPr>
            <a:r>
              <a:rPr lang="en-US"/>
              <a:t>SOFTWARE SIMULATED GRID* </a:t>
            </a:r>
          </a:p>
          <a:p>
            <a:pPr marL="285750" indent="-285750">
              <a:buFont typeface="Wingdings" panose="05000000000000000000" pitchFamily="2" charset="2"/>
              <a:buChar char="Ø"/>
            </a:pPr>
            <a:endParaRPr lang="en-US" sz="600"/>
          </a:p>
          <a:p>
            <a:pPr marL="285750" indent="-285750">
              <a:buFont typeface="Wingdings" panose="05000000000000000000" pitchFamily="2" charset="2"/>
              <a:buChar char="Ø"/>
            </a:pPr>
            <a:r>
              <a:rPr lang="en-US"/>
              <a:t>AUTOMATIC EXPOSURE CONTROL</a:t>
            </a:r>
          </a:p>
        </p:txBody>
      </p:sp>
      <p:sp>
        <p:nvSpPr>
          <p:cNvPr id="2" name="Rektangel 1">
            <a:extLst>
              <a:ext uri="{FF2B5EF4-FFF2-40B4-BE49-F238E27FC236}">
                <a16:creationId xmlns:a16="http://schemas.microsoft.com/office/drawing/2014/main" id="{297B98A9-2692-4EE3-9C44-E80E098C2F0D}"/>
              </a:ext>
            </a:extLst>
          </p:cNvPr>
          <p:cNvSpPr/>
          <p:nvPr/>
        </p:nvSpPr>
        <p:spPr>
          <a:xfrm>
            <a:off x="0" y="6611779"/>
            <a:ext cx="2209259" cy="246221"/>
          </a:xfrm>
          <a:prstGeom prst="rect">
            <a:avLst/>
          </a:prstGeom>
        </p:spPr>
        <p:txBody>
          <a:bodyPr wrap="none">
            <a:spAutoFit/>
          </a:bodyPr>
          <a:lstStyle/>
          <a:p>
            <a:r>
              <a:rPr lang="en-US" sz="1000" i="1">
                <a:solidFill>
                  <a:srgbClr val="000000"/>
                </a:solidFill>
                <a:latin typeface="Segoe UI" panose="020B0502040204020203" pitchFamily="34" charset="0"/>
              </a:rPr>
              <a:t>* Scatter correction software (option)</a:t>
            </a:r>
            <a:endParaRPr lang="en-US" sz="1000" i="1"/>
          </a:p>
        </p:txBody>
      </p:sp>
    </p:spTree>
    <p:extLst>
      <p:ext uri="{BB962C8B-B14F-4D97-AF65-F5344CB8AC3E}">
        <p14:creationId xmlns:p14="http://schemas.microsoft.com/office/powerpoint/2010/main" val="3257610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66D07664-6CEF-405D-9D0C-E49A5450940F}"/>
              </a:ext>
            </a:extLst>
          </p:cNvPr>
          <p:cNvSpPr>
            <a:spLocks noGrp="1"/>
          </p:cNvSpPr>
          <p:nvPr>
            <p:ph type="title"/>
          </p:nvPr>
        </p:nvSpPr>
        <p:spPr>
          <a:xfrm>
            <a:off x="584474" y="496716"/>
            <a:ext cx="10573383" cy="725520"/>
          </a:xfrm>
        </p:spPr>
        <p:txBody>
          <a:bodyPr/>
          <a:lstStyle/>
          <a:p>
            <a:r>
              <a:rPr lang="en-US">
                <a:solidFill>
                  <a:schemeClr val="accent1">
                    <a:lumMod val="75000"/>
                  </a:schemeClr>
                </a:solidFill>
                <a:latin typeface="+mn-lt"/>
              </a:rPr>
              <a:t>Components that contribute to low dose</a:t>
            </a:r>
          </a:p>
        </p:txBody>
      </p:sp>
      <p:sp>
        <p:nvSpPr>
          <p:cNvPr id="4" name="Rektangel 3">
            <a:extLst>
              <a:ext uri="{FF2B5EF4-FFF2-40B4-BE49-F238E27FC236}">
                <a16:creationId xmlns:a16="http://schemas.microsoft.com/office/drawing/2014/main" id="{9CA5D9C1-24C2-4B8F-86D2-1EA90293899A}"/>
              </a:ext>
            </a:extLst>
          </p:cNvPr>
          <p:cNvSpPr/>
          <p:nvPr/>
        </p:nvSpPr>
        <p:spPr>
          <a:xfrm>
            <a:off x="925732" y="1559970"/>
            <a:ext cx="7064382" cy="523220"/>
          </a:xfrm>
          <a:prstGeom prst="rect">
            <a:avLst/>
          </a:prstGeom>
        </p:spPr>
        <p:txBody>
          <a:bodyPr wrap="square">
            <a:spAutoFit/>
          </a:bodyPr>
          <a:lstStyle/>
          <a:p>
            <a:r>
              <a:rPr lang="en-US" sz="1400" b="1"/>
              <a:t>Arcoma continuously works to create a lower radiation dose in our solutions. The following components in the Arcoma Precision system contribute to dose reduction:  </a:t>
            </a:r>
          </a:p>
        </p:txBody>
      </p:sp>
      <p:sp>
        <p:nvSpPr>
          <p:cNvPr id="2" name="Rektangel 1">
            <a:extLst>
              <a:ext uri="{FF2B5EF4-FFF2-40B4-BE49-F238E27FC236}">
                <a16:creationId xmlns:a16="http://schemas.microsoft.com/office/drawing/2014/main" id="{71F15EE4-42B7-419D-8EC2-457C26CE7872}"/>
              </a:ext>
            </a:extLst>
          </p:cNvPr>
          <p:cNvSpPr/>
          <p:nvPr/>
        </p:nvSpPr>
        <p:spPr>
          <a:xfrm>
            <a:off x="925732" y="2404615"/>
            <a:ext cx="4576710" cy="3847207"/>
          </a:xfrm>
          <a:prstGeom prst="rect">
            <a:avLst/>
          </a:prstGeom>
        </p:spPr>
        <p:txBody>
          <a:bodyPr wrap="square">
            <a:spAutoFit/>
          </a:bodyPr>
          <a:lstStyle/>
          <a:p>
            <a:endParaRPr lang="en-US"/>
          </a:p>
          <a:p>
            <a:r>
              <a:rPr lang="en-US" sz="1600" b="1" spc="300">
                <a:solidFill>
                  <a:schemeClr val="accent1">
                    <a:lumMod val="75000"/>
                  </a:schemeClr>
                </a:solidFill>
                <a:ea typeface="Playfair Display SC" charset="0"/>
                <a:cs typeface="Playfair Display SC" charset="0"/>
              </a:rPr>
              <a:t>CANON DETECTORS WITH HIGH DQE </a:t>
            </a:r>
          </a:p>
          <a:p>
            <a:r>
              <a:rPr lang="en-US" sz="1400"/>
              <a:t>The Canon detectors have high DQE (detective quantum efficiency), which provides a more efficient use of radiation, (i.e. low dosage) and high quality images.</a:t>
            </a:r>
          </a:p>
          <a:p>
            <a:endParaRPr lang="en-US" sz="1400"/>
          </a:p>
          <a:p>
            <a:r>
              <a:rPr lang="en-US" sz="1600" b="1" spc="300">
                <a:solidFill>
                  <a:schemeClr val="accent1">
                    <a:lumMod val="75000"/>
                  </a:schemeClr>
                </a:solidFill>
                <a:ea typeface="Playfair Display SC" charset="0"/>
                <a:cs typeface="Playfair Display SC" charset="0"/>
              </a:rPr>
              <a:t>SOFTWARE SIMULATED GRID</a:t>
            </a:r>
          </a:p>
          <a:p>
            <a:r>
              <a:rPr lang="en-US" sz="1400"/>
              <a:t>Dose can be reduced by up to 60% using a virtual grid (optional scatter correction software) for bedside examinations, rather then a physical grid.</a:t>
            </a:r>
          </a:p>
          <a:p>
            <a:endParaRPr lang="en-US" sz="2000"/>
          </a:p>
          <a:p>
            <a:r>
              <a:rPr lang="en-US" sz="1600" b="1" spc="300">
                <a:solidFill>
                  <a:schemeClr val="accent1">
                    <a:lumMod val="75000"/>
                  </a:schemeClr>
                </a:solidFill>
                <a:ea typeface="Playfair Display SC" charset="0"/>
                <a:cs typeface="Playfair Display SC" charset="0"/>
              </a:rPr>
              <a:t>DOSE MONITORING</a:t>
            </a:r>
          </a:p>
          <a:p>
            <a:r>
              <a:rPr lang="en-US" sz="1400"/>
              <a:t>The system is equipped with a Dose Area Meter (optional) that will measure and transfer the patient dose. </a:t>
            </a:r>
          </a:p>
          <a:p>
            <a:endParaRPr lang="en-US" sz="1400"/>
          </a:p>
          <a:p>
            <a:endParaRPr lang="en-US"/>
          </a:p>
        </p:txBody>
      </p:sp>
      <p:sp>
        <p:nvSpPr>
          <p:cNvPr id="6" name="Rektangel 5">
            <a:extLst>
              <a:ext uri="{FF2B5EF4-FFF2-40B4-BE49-F238E27FC236}">
                <a16:creationId xmlns:a16="http://schemas.microsoft.com/office/drawing/2014/main" id="{0BA59E07-D3C9-44E6-A8FF-A44EF546BF3D}"/>
              </a:ext>
            </a:extLst>
          </p:cNvPr>
          <p:cNvSpPr/>
          <p:nvPr/>
        </p:nvSpPr>
        <p:spPr>
          <a:xfrm>
            <a:off x="6358403" y="2661019"/>
            <a:ext cx="4984511" cy="2185214"/>
          </a:xfrm>
          <a:prstGeom prst="rect">
            <a:avLst/>
          </a:prstGeom>
        </p:spPr>
        <p:txBody>
          <a:bodyPr wrap="square">
            <a:spAutoFit/>
          </a:bodyPr>
          <a:lstStyle/>
          <a:p>
            <a:r>
              <a:rPr lang="en-US" sz="1600" b="1" spc="300">
                <a:solidFill>
                  <a:schemeClr val="accent1">
                    <a:lumMod val="75000"/>
                  </a:schemeClr>
                </a:solidFill>
                <a:ea typeface="Playfair Display SC" charset="0"/>
                <a:cs typeface="Playfair Display SC" charset="0"/>
              </a:rPr>
              <a:t>AUTOMATIC EXPOSURE CONTROL </a:t>
            </a:r>
          </a:p>
          <a:p>
            <a:r>
              <a:rPr lang="en-US" sz="1400"/>
              <a:t>Automatic exposure control automatically sets the exposure parameters for a specific patient and ensures good image quality with minimal dose.  </a:t>
            </a:r>
          </a:p>
          <a:p>
            <a:endParaRPr lang="en-US" sz="2000"/>
          </a:p>
          <a:p>
            <a:r>
              <a:rPr lang="en-US" sz="1600" b="1" spc="300">
                <a:solidFill>
                  <a:schemeClr val="accent1">
                    <a:lumMod val="75000"/>
                  </a:schemeClr>
                </a:solidFill>
                <a:ea typeface="Playfair Display SC" charset="0"/>
                <a:cs typeface="Playfair Display SC" charset="0"/>
              </a:rPr>
              <a:t>PREDEFINED PROTOCOLS</a:t>
            </a:r>
          </a:p>
          <a:p>
            <a:r>
              <a:rPr lang="en-US" sz="1400"/>
              <a:t>Predefined protocols for different patient sizes can easily be selected from the tube display to adapt the adapt the dose accordingly.</a:t>
            </a:r>
          </a:p>
        </p:txBody>
      </p:sp>
    </p:spTree>
    <p:extLst>
      <p:ext uri="{BB962C8B-B14F-4D97-AF65-F5344CB8AC3E}">
        <p14:creationId xmlns:p14="http://schemas.microsoft.com/office/powerpoint/2010/main" val="34074730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objekt 7">
            <a:extLst>
              <a:ext uri="{FF2B5EF4-FFF2-40B4-BE49-F238E27FC236}">
                <a16:creationId xmlns:a16="http://schemas.microsoft.com/office/drawing/2014/main" id="{3D99DF06-E4E3-458F-BCBC-CC42582B251B}"/>
              </a:ext>
            </a:extLst>
          </p:cNvPr>
          <p:cNvPicPr>
            <a:picLocks noChangeAspect="1"/>
          </p:cNvPicPr>
          <p:nvPr/>
        </p:nvPicPr>
        <p:blipFill rotWithShape="1">
          <a:blip r:embed="rId3"/>
          <a:srcRect l="448" r="2363"/>
          <a:stretch/>
        </p:blipFill>
        <p:spPr>
          <a:xfrm>
            <a:off x="5475514" y="0"/>
            <a:ext cx="6716486" cy="6858000"/>
          </a:xfrm>
          <a:prstGeom prst="rect">
            <a:avLst/>
          </a:prstGeom>
        </p:spPr>
      </p:pic>
      <p:sp>
        <p:nvSpPr>
          <p:cNvPr id="3" name="Rubrik 2">
            <a:extLst>
              <a:ext uri="{FF2B5EF4-FFF2-40B4-BE49-F238E27FC236}">
                <a16:creationId xmlns:a16="http://schemas.microsoft.com/office/drawing/2014/main" id="{66D07664-6CEF-405D-9D0C-E49A5450940F}"/>
              </a:ext>
            </a:extLst>
          </p:cNvPr>
          <p:cNvSpPr>
            <a:spLocks noGrp="1"/>
          </p:cNvSpPr>
          <p:nvPr>
            <p:ph type="title"/>
          </p:nvPr>
        </p:nvSpPr>
        <p:spPr>
          <a:xfrm>
            <a:off x="584475" y="496716"/>
            <a:ext cx="4457260" cy="725520"/>
          </a:xfrm>
        </p:spPr>
        <p:txBody>
          <a:bodyPr/>
          <a:lstStyle/>
          <a:p>
            <a:r>
              <a:rPr lang="sv-SE" dirty="0">
                <a:solidFill>
                  <a:schemeClr val="accent1">
                    <a:lumMod val="75000"/>
                  </a:schemeClr>
                </a:solidFill>
                <a:latin typeface="+mn-lt"/>
              </a:rPr>
              <a:t>EXCELLENT IMAGING RESULT</a:t>
            </a:r>
          </a:p>
        </p:txBody>
      </p:sp>
      <p:sp>
        <p:nvSpPr>
          <p:cNvPr id="4" name="Rektangel 3">
            <a:extLst>
              <a:ext uri="{FF2B5EF4-FFF2-40B4-BE49-F238E27FC236}">
                <a16:creationId xmlns:a16="http://schemas.microsoft.com/office/drawing/2014/main" id="{9CA5D9C1-24C2-4B8F-86D2-1EA90293899A}"/>
              </a:ext>
            </a:extLst>
          </p:cNvPr>
          <p:cNvSpPr/>
          <p:nvPr/>
        </p:nvSpPr>
        <p:spPr>
          <a:xfrm>
            <a:off x="925734" y="1995387"/>
            <a:ext cx="3967108" cy="2154436"/>
          </a:xfrm>
          <a:prstGeom prst="rect">
            <a:avLst/>
          </a:prstGeom>
        </p:spPr>
        <p:txBody>
          <a:bodyPr wrap="square">
            <a:spAutoFit/>
          </a:bodyPr>
          <a:lstStyle/>
          <a:p>
            <a:r>
              <a:rPr lang="en-US" sz="1600" dirty="0"/>
              <a:t>Precision is powered by Canon’s next generation wireless CXDI detectors and imaging software. </a:t>
            </a:r>
          </a:p>
          <a:p>
            <a:endParaRPr lang="en-US" sz="1600" dirty="0"/>
          </a:p>
          <a:p>
            <a:r>
              <a:rPr lang="en-US" sz="1400" dirty="0"/>
              <a:t>Canon´s CXDI-NE software provides a GUI* that is always right for you. Comprehensive image processing, including software simulated grid, guarantees optimal image quality and minimal dose.</a:t>
            </a:r>
          </a:p>
        </p:txBody>
      </p:sp>
      <p:pic>
        <p:nvPicPr>
          <p:cNvPr id="9" name="Bildobjekt 8">
            <a:extLst>
              <a:ext uri="{FF2B5EF4-FFF2-40B4-BE49-F238E27FC236}">
                <a16:creationId xmlns:a16="http://schemas.microsoft.com/office/drawing/2014/main" id="{33611475-0218-4880-8ABE-2C81D0FB89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94923" y="4550229"/>
            <a:ext cx="2472315" cy="1823563"/>
          </a:xfrm>
          <a:prstGeom prst="rect">
            <a:avLst/>
          </a:prstGeom>
        </p:spPr>
      </p:pic>
      <p:pic>
        <p:nvPicPr>
          <p:cNvPr id="10" name="Bildobjekt 9">
            <a:extLst>
              <a:ext uri="{FF2B5EF4-FFF2-40B4-BE49-F238E27FC236}">
                <a16:creationId xmlns:a16="http://schemas.microsoft.com/office/drawing/2014/main" id="{AB86CBE2-8D49-41FC-96CD-1F04E2D1114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02576" y="5820679"/>
            <a:ext cx="964662" cy="964662"/>
          </a:xfrm>
          <a:prstGeom prst="rect">
            <a:avLst/>
          </a:prstGeom>
        </p:spPr>
      </p:pic>
      <p:sp>
        <p:nvSpPr>
          <p:cNvPr id="2" name="Rektangel 1">
            <a:extLst>
              <a:ext uri="{FF2B5EF4-FFF2-40B4-BE49-F238E27FC236}">
                <a16:creationId xmlns:a16="http://schemas.microsoft.com/office/drawing/2014/main" id="{AA58C18B-EAE3-4B61-A319-C713AE841557}"/>
              </a:ext>
            </a:extLst>
          </p:cNvPr>
          <p:cNvSpPr/>
          <p:nvPr/>
        </p:nvSpPr>
        <p:spPr>
          <a:xfrm>
            <a:off x="-15206" y="6611779"/>
            <a:ext cx="1818126" cy="246221"/>
          </a:xfrm>
          <a:prstGeom prst="rect">
            <a:avLst/>
          </a:prstGeom>
        </p:spPr>
        <p:txBody>
          <a:bodyPr wrap="none">
            <a:spAutoFit/>
          </a:bodyPr>
          <a:lstStyle/>
          <a:p>
            <a:r>
              <a:rPr lang="sv-SE" sz="1000" i="1" dirty="0"/>
              <a:t>* GUI = </a:t>
            </a:r>
            <a:r>
              <a:rPr lang="sv-SE" sz="1000" i="1" dirty="0" err="1"/>
              <a:t>graphical</a:t>
            </a:r>
            <a:r>
              <a:rPr lang="sv-SE" sz="1000" i="1" dirty="0"/>
              <a:t> </a:t>
            </a:r>
            <a:r>
              <a:rPr lang="sv-SE" sz="1000" i="1" dirty="0" err="1"/>
              <a:t>user</a:t>
            </a:r>
            <a:r>
              <a:rPr lang="sv-SE" sz="1000" i="1" dirty="0"/>
              <a:t> interface</a:t>
            </a:r>
            <a:endParaRPr lang="en-US" sz="1000" i="1" dirty="0"/>
          </a:p>
        </p:txBody>
      </p:sp>
    </p:spTree>
    <p:extLst>
      <p:ext uri="{BB962C8B-B14F-4D97-AF65-F5344CB8AC3E}">
        <p14:creationId xmlns:p14="http://schemas.microsoft.com/office/powerpoint/2010/main" val="16306257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66D07664-6CEF-405D-9D0C-E49A5450940F}"/>
              </a:ext>
            </a:extLst>
          </p:cNvPr>
          <p:cNvSpPr>
            <a:spLocks noGrp="1"/>
          </p:cNvSpPr>
          <p:nvPr>
            <p:ph type="title"/>
          </p:nvPr>
        </p:nvSpPr>
        <p:spPr>
          <a:xfrm>
            <a:off x="584475" y="496716"/>
            <a:ext cx="4982312" cy="725520"/>
          </a:xfrm>
        </p:spPr>
        <p:txBody>
          <a:bodyPr/>
          <a:lstStyle/>
          <a:p>
            <a:r>
              <a:rPr lang="sv-SE" dirty="0">
                <a:solidFill>
                  <a:schemeClr val="accent1">
                    <a:lumMod val="75000"/>
                  </a:schemeClr>
                </a:solidFill>
                <a:latin typeface="+mn-lt"/>
              </a:rPr>
              <a:t>FLEXIBLE DETECTOR CONFIGURATIONS</a:t>
            </a:r>
          </a:p>
        </p:txBody>
      </p:sp>
      <p:sp>
        <p:nvSpPr>
          <p:cNvPr id="4" name="Rektangel 3">
            <a:extLst>
              <a:ext uri="{FF2B5EF4-FFF2-40B4-BE49-F238E27FC236}">
                <a16:creationId xmlns:a16="http://schemas.microsoft.com/office/drawing/2014/main" id="{9CA5D9C1-24C2-4B8F-86D2-1EA90293899A}"/>
              </a:ext>
            </a:extLst>
          </p:cNvPr>
          <p:cNvSpPr/>
          <p:nvPr/>
        </p:nvSpPr>
        <p:spPr>
          <a:xfrm>
            <a:off x="925734" y="1995387"/>
            <a:ext cx="4878710" cy="2954655"/>
          </a:xfrm>
          <a:prstGeom prst="rect">
            <a:avLst/>
          </a:prstGeom>
        </p:spPr>
        <p:txBody>
          <a:bodyPr wrap="square">
            <a:spAutoFit/>
          </a:bodyPr>
          <a:lstStyle/>
          <a:p>
            <a:r>
              <a:rPr lang="en-US" sz="1600" dirty="0"/>
              <a:t>The ultra lightweight, waterproof detectors </a:t>
            </a:r>
            <a:r>
              <a:rPr lang="sv-SE" sz="1600" dirty="0"/>
              <a:t>(IP 57) </a:t>
            </a:r>
            <a:r>
              <a:rPr lang="en-US" sz="1600" dirty="0"/>
              <a:t>with integrated battery and image storage can be used on board or stand-alone.</a:t>
            </a:r>
          </a:p>
          <a:p>
            <a:endParaRPr lang="en-US" sz="1600" dirty="0"/>
          </a:p>
          <a:p>
            <a:r>
              <a:rPr lang="en-US" sz="1600" dirty="0"/>
              <a:t>Up to 4 detectors can be used with Precision to provide optimal positioning and imaging flexibility. The detectors can also be:</a:t>
            </a:r>
            <a:br>
              <a:rPr lang="en-US" sz="1600" dirty="0"/>
            </a:br>
            <a:r>
              <a:rPr lang="en-US" sz="800" dirty="0"/>
              <a:t> </a:t>
            </a:r>
            <a:endParaRPr lang="en-US" sz="1600" dirty="0"/>
          </a:p>
          <a:p>
            <a:pPr marL="285750" indent="-285750">
              <a:buFont typeface="Wingdings" panose="05000000000000000000" pitchFamily="2" charset="2"/>
              <a:buChar char="Ø"/>
            </a:pPr>
            <a:r>
              <a:rPr lang="en-US" sz="1600" dirty="0"/>
              <a:t>shared between x-ray rooms</a:t>
            </a:r>
          </a:p>
          <a:p>
            <a:pPr marL="285750" indent="-285750">
              <a:buFont typeface="Wingdings" panose="05000000000000000000" pitchFamily="2" charset="2"/>
              <a:buChar char="Ø"/>
            </a:pPr>
            <a:r>
              <a:rPr lang="sv-SE" sz="1600" dirty="0" err="1"/>
              <a:t>used</a:t>
            </a:r>
            <a:r>
              <a:rPr lang="sv-SE" sz="1600" dirty="0"/>
              <a:t> for mobile X-ray solutions</a:t>
            </a:r>
          </a:p>
          <a:p>
            <a:pPr marL="285750" indent="-285750">
              <a:buFont typeface="Wingdings" panose="05000000000000000000" pitchFamily="2" charset="2"/>
              <a:buChar char="Ø"/>
            </a:pPr>
            <a:r>
              <a:rPr lang="sv-SE" sz="1600" dirty="0" err="1"/>
              <a:t>used</a:t>
            </a:r>
            <a:r>
              <a:rPr lang="sv-SE" sz="1600" dirty="0"/>
              <a:t> in the </a:t>
            </a:r>
            <a:r>
              <a:rPr lang="sv-SE" sz="1600" dirty="0" err="1"/>
              <a:t>holder</a:t>
            </a:r>
            <a:r>
              <a:rPr lang="sv-SE" sz="1600" dirty="0"/>
              <a:t> or </a:t>
            </a:r>
            <a:r>
              <a:rPr lang="sv-SE" sz="1600" dirty="0" err="1"/>
              <a:t>wireless</a:t>
            </a:r>
            <a:endParaRPr lang="sv-SE" sz="1600" dirty="0"/>
          </a:p>
          <a:p>
            <a:pPr marL="285750" indent="-285750">
              <a:buFont typeface="Wingdings" panose="05000000000000000000" pitchFamily="2" charset="2"/>
              <a:buChar char="Ø"/>
            </a:pPr>
            <a:endParaRPr lang="en-US" sz="1600" dirty="0"/>
          </a:p>
        </p:txBody>
      </p:sp>
      <p:pic>
        <p:nvPicPr>
          <p:cNvPr id="5" name="Bildobjekt 4">
            <a:extLst>
              <a:ext uri="{FF2B5EF4-FFF2-40B4-BE49-F238E27FC236}">
                <a16:creationId xmlns:a16="http://schemas.microsoft.com/office/drawing/2014/main" id="{4982EC52-7C3A-4DC4-97E1-B3091FE47975}"/>
              </a:ext>
            </a:extLst>
          </p:cNvPr>
          <p:cNvPicPr>
            <a:picLocks noChangeAspect="1"/>
          </p:cNvPicPr>
          <p:nvPr/>
        </p:nvPicPr>
        <p:blipFill rotWithShape="1">
          <a:blip r:embed="rId3"/>
          <a:srcRect l="28181"/>
          <a:stretch/>
        </p:blipFill>
        <p:spPr>
          <a:xfrm>
            <a:off x="6895412" y="888027"/>
            <a:ext cx="5174910" cy="5081946"/>
          </a:xfrm>
          <a:prstGeom prst="rect">
            <a:avLst/>
          </a:prstGeom>
        </p:spPr>
      </p:pic>
      <p:pic>
        <p:nvPicPr>
          <p:cNvPr id="6" name="Bildobjekt 5">
            <a:extLst>
              <a:ext uri="{FF2B5EF4-FFF2-40B4-BE49-F238E27FC236}">
                <a16:creationId xmlns:a16="http://schemas.microsoft.com/office/drawing/2014/main" id="{FE3EE392-3456-4BC9-B038-1EF9E294C929}"/>
              </a:ext>
            </a:extLst>
          </p:cNvPr>
          <p:cNvPicPr>
            <a:picLocks noChangeAspect="1"/>
          </p:cNvPicPr>
          <p:nvPr/>
        </p:nvPicPr>
        <p:blipFill rotWithShape="1">
          <a:blip r:embed="rId3"/>
          <a:srcRect r="76401"/>
          <a:stretch/>
        </p:blipFill>
        <p:spPr>
          <a:xfrm>
            <a:off x="5935580" y="987170"/>
            <a:ext cx="1700463" cy="5081946"/>
          </a:xfrm>
          <a:prstGeom prst="rect">
            <a:avLst/>
          </a:prstGeom>
        </p:spPr>
      </p:pic>
      <p:grpSp>
        <p:nvGrpSpPr>
          <p:cNvPr id="7" name="Grupp 6">
            <a:extLst>
              <a:ext uri="{FF2B5EF4-FFF2-40B4-BE49-F238E27FC236}">
                <a16:creationId xmlns:a16="http://schemas.microsoft.com/office/drawing/2014/main" id="{67AE26BC-A3D4-423C-8441-8C0248E11AD8}"/>
              </a:ext>
            </a:extLst>
          </p:cNvPr>
          <p:cNvGrpSpPr/>
          <p:nvPr/>
        </p:nvGrpSpPr>
        <p:grpSpPr>
          <a:xfrm>
            <a:off x="539688" y="4876860"/>
            <a:ext cx="5249693" cy="1849662"/>
            <a:chOff x="5796800" y="4945626"/>
            <a:chExt cx="5249693" cy="1849662"/>
          </a:xfrm>
        </p:grpSpPr>
        <p:pic>
          <p:nvPicPr>
            <p:cNvPr id="8" name="Picture 2">
              <a:extLst>
                <a:ext uri="{FF2B5EF4-FFF2-40B4-BE49-F238E27FC236}">
                  <a16:creationId xmlns:a16="http://schemas.microsoft.com/office/drawing/2014/main" id="{69C2783C-386C-4D97-AF26-F56BABBF4C3A}"/>
                </a:ext>
              </a:extLst>
            </p:cNvPr>
            <p:cNvPicPr>
              <a:picLocks noChangeAspect="1" noChangeArrowheads="1"/>
            </p:cNvPicPr>
            <p:nvPr/>
          </p:nvPicPr>
          <p:blipFill>
            <a:blip r:embed="rId4" cstate="print"/>
            <a:srcRect/>
            <a:stretch>
              <a:fillRect/>
            </a:stretch>
          </p:blipFill>
          <p:spPr bwMode="auto">
            <a:xfrm>
              <a:off x="8603398" y="4945626"/>
              <a:ext cx="2443095" cy="1849662"/>
            </a:xfrm>
            <a:prstGeom prst="rect">
              <a:avLst/>
            </a:prstGeom>
            <a:noFill/>
            <a:ln w="9525">
              <a:noFill/>
              <a:miter lim="800000"/>
              <a:headEnd/>
              <a:tailEnd/>
            </a:ln>
          </p:spPr>
        </p:pic>
        <p:pic>
          <p:nvPicPr>
            <p:cNvPr id="9" name="Bildobjekt 8">
              <a:extLst>
                <a:ext uri="{FF2B5EF4-FFF2-40B4-BE49-F238E27FC236}">
                  <a16:creationId xmlns:a16="http://schemas.microsoft.com/office/drawing/2014/main" id="{6D0ECAB5-5B04-4816-BD32-3E062BA09B66}"/>
                </a:ext>
              </a:extLst>
            </p:cNvPr>
            <p:cNvPicPr>
              <a:picLocks noChangeAspect="1"/>
            </p:cNvPicPr>
            <p:nvPr/>
          </p:nvPicPr>
          <p:blipFill rotWithShape="1">
            <a:blip r:embed="rId5"/>
            <a:srcRect r="69019"/>
            <a:stretch/>
          </p:blipFill>
          <p:spPr>
            <a:xfrm>
              <a:off x="5796800" y="4945626"/>
              <a:ext cx="1335471" cy="1615464"/>
            </a:xfrm>
            <a:prstGeom prst="rect">
              <a:avLst/>
            </a:prstGeom>
          </p:spPr>
        </p:pic>
        <p:pic>
          <p:nvPicPr>
            <p:cNvPr id="10" name="Bildobjekt 9">
              <a:extLst>
                <a:ext uri="{FF2B5EF4-FFF2-40B4-BE49-F238E27FC236}">
                  <a16:creationId xmlns:a16="http://schemas.microsoft.com/office/drawing/2014/main" id="{EC80AAF6-28C4-4C24-BB27-915E6D4629D2}"/>
                </a:ext>
              </a:extLst>
            </p:cNvPr>
            <p:cNvPicPr>
              <a:picLocks noChangeAspect="1"/>
            </p:cNvPicPr>
            <p:nvPr/>
          </p:nvPicPr>
          <p:blipFill rotWithShape="1">
            <a:blip r:embed="rId5"/>
            <a:srcRect l="64390"/>
            <a:stretch/>
          </p:blipFill>
          <p:spPr>
            <a:xfrm>
              <a:off x="7151835" y="4945626"/>
              <a:ext cx="1535020" cy="1615464"/>
            </a:xfrm>
            <a:prstGeom prst="rect">
              <a:avLst/>
            </a:prstGeom>
          </p:spPr>
        </p:pic>
      </p:grpSp>
      <p:pic>
        <p:nvPicPr>
          <p:cNvPr id="11" name="Bildobjekt 10">
            <a:extLst>
              <a:ext uri="{FF2B5EF4-FFF2-40B4-BE49-F238E27FC236}">
                <a16:creationId xmlns:a16="http://schemas.microsoft.com/office/drawing/2014/main" id="{26B33CEF-F32F-4490-B71B-1C7496EA7F0A}"/>
              </a:ext>
            </a:extLst>
          </p:cNvPr>
          <p:cNvPicPr>
            <a:picLocks noChangeAspect="1"/>
          </p:cNvPicPr>
          <p:nvPr/>
        </p:nvPicPr>
        <p:blipFill rotWithShape="1">
          <a:blip r:embed="rId5"/>
          <a:srcRect l="31934" t="28435" r="36109"/>
          <a:stretch/>
        </p:blipFill>
        <p:spPr>
          <a:xfrm rot="5400000">
            <a:off x="5847539" y="5431726"/>
            <a:ext cx="1282701" cy="1076493"/>
          </a:xfrm>
          <a:prstGeom prst="rect">
            <a:avLst/>
          </a:prstGeom>
        </p:spPr>
      </p:pic>
    </p:spTree>
    <p:extLst>
      <p:ext uri="{BB962C8B-B14F-4D97-AF65-F5344CB8AC3E}">
        <p14:creationId xmlns:p14="http://schemas.microsoft.com/office/powerpoint/2010/main" val="18629953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ktangel 21">
            <a:extLst>
              <a:ext uri="{FF2B5EF4-FFF2-40B4-BE49-F238E27FC236}">
                <a16:creationId xmlns:a16="http://schemas.microsoft.com/office/drawing/2014/main" id="{C3E6177C-FF59-48FE-A541-AE99E53A6853}"/>
              </a:ext>
            </a:extLst>
          </p:cNvPr>
          <p:cNvSpPr/>
          <p:nvPr/>
        </p:nvSpPr>
        <p:spPr>
          <a:xfrm>
            <a:off x="-8" y="4074862"/>
            <a:ext cx="4401888" cy="51246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  Motorized movements, smooth and silent</a:t>
            </a:r>
          </a:p>
        </p:txBody>
      </p:sp>
      <p:pic>
        <p:nvPicPr>
          <p:cNvPr id="6" name="Bildobjekt 5">
            <a:extLst>
              <a:ext uri="{FF2B5EF4-FFF2-40B4-BE49-F238E27FC236}">
                <a16:creationId xmlns:a16="http://schemas.microsoft.com/office/drawing/2014/main" id="{9B3644E5-4E18-410B-84BA-5F16A6455F94}"/>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33000"/>
                    </a14:imgEffect>
                  </a14:imgLayer>
                </a14:imgProps>
              </a:ext>
            </a:extLst>
          </a:blip>
          <a:srcRect l="31448" r="21585"/>
          <a:stretch/>
        </p:blipFill>
        <p:spPr>
          <a:xfrm>
            <a:off x="7073679" y="-10443"/>
            <a:ext cx="5131315" cy="6868443"/>
          </a:xfrm>
          <a:prstGeom prst="rect">
            <a:avLst/>
          </a:prstGeom>
        </p:spPr>
      </p:pic>
      <p:sp>
        <p:nvSpPr>
          <p:cNvPr id="3" name="Rubrik 2">
            <a:extLst>
              <a:ext uri="{FF2B5EF4-FFF2-40B4-BE49-F238E27FC236}">
                <a16:creationId xmlns:a16="http://schemas.microsoft.com/office/drawing/2014/main" id="{66D07664-6CEF-405D-9D0C-E49A5450940F}"/>
              </a:ext>
            </a:extLst>
          </p:cNvPr>
          <p:cNvSpPr>
            <a:spLocks noGrp="1"/>
          </p:cNvSpPr>
          <p:nvPr>
            <p:ph type="title"/>
          </p:nvPr>
        </p:nvSpPr>
        <p:spPr/>
        <p:txBody>
          <a:bodyPr/>
          <a:lstStyle/>
          <a:p>
            <a:r>
              <a:rPr lang="sv-SE" dirty="0">
                <a:solidFill>
                  <a:schemeClr val="accent1">
                    <a:lumMod val="75000"/>
                  </a:schemeClr>
                </a:solidFill>
                <a:latin typeface="+mn-lt"/>
              </a:rPr>
              <a:t>SUPERIOR ERGONOMICS</a:t>
            </a:r>
          </a:p>
        </p:txBody>
      </p:sp>
      <p:sp>
        <p:nvSpPr>
          <p:cNvPr id="2" name="Underrubrik 1">
            <a:extLst>
              <a:ext uri="{FF2B5EF4-FFF2-40B4-BE49-F238E27FC236}">
                <a16:creationId xmlns:a16="http://schemas.microsoft.com/office/drawing/2014/main" id="{ADA82906-34FE-4406-BD7A-5E78F6C66CF5}"/>
              </a:ext>
            </a:extLst>
          </p:cNvPr>
          <p:cNvSpPr>
            <a:spLocks noGrp="1"/>
          </p:cNvSpPr>
          <p:nvPr>
            <p:ph type="subTitle" idx="11"/>
          </p:nvPr>
        </p:nvSpPr>
        <p:spPr>
          <a:xfrm>
            <a:off x="811621" y="1347712"/>
            <a:ext cx="5647324" cy="1896232"/>
          </a:xfrm>
        </p:spPr>
        <p:txBody>
          <a:bodyPr/>
          <a:lstStyle/>
          <a:p>
            <a:r>
              <a:rPr lang="en-US" dirty="0"/>
              <a:t>Patient centric care is </a:t>
            </a:r>
            <a:r>
              <a:rPr lang="en-US" dirty="0" err="1"/>
              <a:t>Arcoma´s</a:t>
            </a:r>
            <a:r>
              <a:rPr lang="en-US" dirty="0"/>
              <a:t> approach to everything we design. Our focus is to provide an environment that minimizes stress on staff and maximizes comfort for the patient. </a:t>
            </a:r>
          </a:p>
          <a:p>
            <a:r>
              <a:rPr lang="en-US" dirty="0"/>
              <a:t>Arcoma Precision´s motorized and automatic movements, together with the lightweight OTC and flexible table design, make it an ideal ergonomic solution for both patient and operator. </a:t>
            </a:r>
          </a:p>
        </p:txBody>
      </p:sp>
      <p:sp>
        <p:nvSpPr>
          <p:cNvPr id="19" name="Rektangel 18">
            <a:extLst>
              <a:ext uri="{FF2B5EF4-FFF2-40B4-BE49-F238E27FC236}">
                <a16:creationId xmlns:a16="http://schemas.microsoft.com/office/drawing/2014/main" id="{F1EFD2E3-C10D-4871-911C-B6B306BEB60E}"/>
              </a:ext>
            </a:extLst>
          </p:cNvPr>
          <p:cNvSpPr/>
          <p:nvPr/>
        </p:nvSpPr>
        <p:spPr>
          <a:xfrm>
            <a:off x="0" y="4663528"/>
            <a:ext cx="4401878" cy="51246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  Lightweight OTC, easy fine-tuning</a:t>
            </a:r>
          </a:p>
        </p:txBody>
      </p:sp>
      <p:sp>
        <p:nvSpPr>
          <p:cNvPr id="21" name="Rektangel 20">
            <a:extLst>
              <a:ext uri="{FF2B5EF4-FFF2-40B4-BE49-F238E27FC236}">
                <a16:creationId xmlns:a16="http://schemas.microsoft.com/office/drawing/2014/main" id="{6380D694-35A6-4F3C-A75A-E3F1A38BF01C}"/>
              </a:ext>
            </a:extLst>
          </p:cNvPr>
          <p:cNvSpPr/>
          <p:nvPr/>
        </p:nvSpPr>
        <p:spPr>
          <a:xfrm>
            <a:off x="-4" y="5280657"/>
            <a:ext cx="4401883" cy="51246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 Motorized table, ergonomic working height </a:t>
            </a:r>
          </a:p>
        </p:txBody>
      </p:sp>
    </p:spTree>
    <p:extLst>
      <p:ext uri="{BB962C8B-B14F-4D97-AF65-F5344CB8AC3E}">
        <p14:creationId xmlns:p14="http://schemas.microsoft.com/office/powerpoint/2010/main" val="2942225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23DFFD9B-4FB9-488D-8948-7D5E6875C9AB}"/>
              </a:ext>
            </a:extLst>
          </p:cNvPr>
          <p:cNvSpPr>
            <a:spLocks noGrp="1"/>
          </p:cNvSpPr>
          <p:nvPr>
            <p:ph type="title"/>
          </p:nvPr>
        </p:nvSpPr>
        <p:spPr>
          <a:xfrm>
            <a:off x="393700" y="4251816"/>
            <a:ext cx="4168775" cy="795336"/>
          </a:xfrm>
        </p:spPr>
        <p:txBody>
          <a:bodyPr/>
          <a:lstStyle/>
          <a:p>
            <a:r>
              <a:rPr lang="sv-SE" sz="4800" dirty="0"/>
              <a:t>THE DETECTORS </a:t>
            </a:r>
            <a:br>
              <a:rPr lang="sv-SE" sz="4800" dirty="0"/>
            </a:br>
            <a:r>
              <a:rPr lang="sv-SE" sz="2000" dirty="0"/>
              <a:t>- A DEEPER LOOK </a:t>
            </a:r>
            <a:br>
              <a:rPr lang="sv-SE" sz="1600" dirty="0"/>
            </a:br>
            <a:endParaRPr lang="sv-SE" sz="4800" dirty="0"/>
          </a:p>
        </p:txBody>
      </p:sp>
    </p:spTree>
    <p:extLst>
      <p:ext uri="{BB962C8B-B14F-4D97-AF65-F5344CB8AC3E}">
        <p14:creationId xmlns:p14="http://schemas.microsoft.com/office/powerpoint/2010/main" val="883587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CDDC9004-CB79-4E04-A1AF-E7CDA04B62C3}"/>
              </a:ext>
            </a:extLst>
          </p:cNvPr>
          <p:cNvSpPr/>
          <p:nvPr/>
        </p:nvSpPr>
        <p:spPr>
          <a:xfrm>
            <a:off x="10190747" y="5522495"/>
            <a:ext cx="2001253" cy="13355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4" name="Bildobjekt 3">
            <a:extLst>
              <a:ext uri="{FF2B5EF4-FFF2-40B4-BE49-F238E27FC236}">
                <a16:creationId xmlns:a16="http://schemas.microsoft.com/office/drawing/2014/main" id="{BDD969E9-C550-4FDE-B627-2A0120A42776}"/>
              </a:ext>
            </a:extLst>
          </p:cNvPr>
          <p:cNvPicPr>
            <a:picLocks noChangeAspect="1"/>
          </p:cNvPicPr>
          <p:nvPr/>
        </p:nvPicPr>
        <p:blipFill>
          <a:blip r:embed="rId3"/>
          <a:stretch>
            <a:fillRect/>
          </a:stretch>
        </p:blipFill>
        <p:spPr>
          <a:xfrm>
            <a:off x="4742121" y="1041843"/>
            <a:ext cx="7449879" cy="4537011"/>
          </a:xfrm>
          <a:prstGeom prst="rect">
            <a:avLst/>
          </a:prstGeom>
        </p:spPr>
      </p:pic>
      <p:sp>
        <p:nvSpPr>
          <p:cNvPr id="6" name="Rubrik 5">
            <a:extLst>
              <a:ext uri="{FF2B5EF4-FFF2-40B4-BE49-F238E27FC236}">
                <a16:creationId xmlns:a16="http://schemas.microsoft.com/office/drawing/2014/main" id="{C867A80E-27B6-48D6-83B0-D5B60BB12C04}"/>
              </a:ext>
            </a:extLst>
          </p:cNvPr>
          <p:cNvSpPr>
            <a:spLocks noGrp="1"/>
          </p:cNvSpPr>
          <p:nvPr>
            <p:ph type="title"/>
          </p:nvPr>
        </p:nvSpPr>
        <p:spPr/>
        <p:txBody>
          <a:bodyPr/>
          <a:lstStyle/>
          <a:p>
            <a:r>
              <a:rPr lang="sv-SE" dirty="0">
                <a:solidFill>
                  <a:schemeClr val="accent1">
                    <a:lumMod val="75000"/>
                  </a:schemeClr>
                </a:solidFill>
                <a:latin typeface="+mn-lt"/>
              </a:rPr>
              <a:t>CANON DETECTORS</a:t>
            </a:r>
          </a:p>
        </p:txBody>
      </p:sp>
      <p:sp>
        <p:nvSpPr>
          <p:cNvPr id="5" name="Underrubrik 4">
            <a:extLst>
              <a:ext uri="{FF2B5EF4-FFF2-40B4-BE49-F238E27FC236}">
                <a16:creationId xmlns:a16="http://schemas.microsoft.com/office/drawing/2014/main" id="{DA95462D-FC0A-48FF-A25E-225043E7972C}"/>
              </a:ext>
            </a:extLst>
          </p:cNvPr>
          <p:cNvSpPr>
            <a:spLocks noGrp="1"/>
          </p:cNvSpPr>
          <p:nvPr>
            <p:ph type="subTitle" idx="11"/>
          </p:nvPr>
        </p:nvSpPr>
        <p:spPr>
          <a:xfrm>
            <a:off x="811620" y="1347711"/>
            <a:ext cx="4008029" cy="4596136"/>
          </a:xfrm>
        </p:spPr>
        <p:txBody>
          <a:bodyPr/>
          <a:lstStyle/>
          <a:p>
            <a:pPr marL="0" indent="0">
              <a:buNone/>
            </a:pPr>
            <a:r>
              <a:rPr lang="sv-SE" sz="2000" b="1" dirty="0"/>
              <a:t>Arcoma Precision is </a:t>
            </a:r>
            <a:r>
              <a:rPr lang="sv-SE" sz="2000" b="1" dirty="0" err="1"/>
              <a:t>powered</a:t>
            </a:r>
            <a:r>
              <a:rPr lang="sv-SE" sz="2000" b="1" dirty="0"/>
              <a:t> by </a:t>
            </a:r>
            <a:r>
              <a:rPr lang="sv-SE" sz="2000" b="1" dirty="0" err="1"/>
              <a:t>detectors</a:t>
            </a:r>
            <a:r>
              <a:rPr lang="sv-SE" sz="2000" b="1" dirty="0"/>
              <a:t> from Canon.</a:t>
            </a:r>
          </a:p>
          <a:p>
            <a:pPr marL="0" indent="0">
              <a:buNone/>
            </a:pPr>
            <a:endParaRPr lang="sv-SE" b="1" dirty="0"/>
          </a:p>
          <a:p>
            <a:pPr marL="0" indent="0">
              <a:buNone/>
            </a:pPr>
            <a:r>
              <a:rPr lang="sv-SE" dirty="0" err="1"/>
              <a:t>With</a:t>
            </a:r>
            <a:r>
              <a:rPr lang="sv-SE" dirty="0"/>
              <a:t> </a:t>
            </a:r>
            <a:r>
              <a:rPr lang="sv-SE" dirty="0" err="1"/>
              <a:t>more</a:t>
            </a:r>
            <a:r>
              <a:rPr lang="sv-SE" dirty="0"/>
              <a:t> </a:t>
            </a:r>
            <a:r>
              <a:rPr lang="sv-SE" dirty="0" err="1"/>
              <a:t>than</a:t>
            </a:r>
            <a:r>
              <a:rPr lang="sv-SE" dirty="0"/>
              <a:t> 100 </a:t>
            </a:r>
            <a:r>
              <a:rPr lang="sv-SE" dirty="0" err="1"/>
              <a:t>years</a:t>
            </a:r>
            <a:r>
              <a:rPr lang="sv-SE" dirty="0"/>
              <a:t> of </a:t>
            </a:r>
            <a:r>
              <a:rPr lang="sv-SE" dirty="0" err="1"/>
              <a:t>experience</a:t>
            </a:r>
            <a:r>
              <a:rPr lang="sv-SE" dirty="0"/>
              <a:t> </a:t>
            </a:r>
            <a:r>
              <a:rPr lang="sv-SE" dirty="0" err="1"/>
              <a:t>within</a:t>
            </a:r>
            <a:r>
              <a:rPr lang="sv-SE" dirty="0"/>
              <a:t> </a:t>
            </a:r>
            <a:r>
              <a:rPr lang="sv-SE" dirty="0" err="1"/>
              <a:t>medical</a:t>
            </a:r>
            <a:r>
              <a:rPr lang="sv-SE" dirty="0"/>
              <a:t> </a:t>
            </a:r>
            <a:r>
              <a:rPr lang="sv-SE" dirty="0" err="1"/>
              <a:t>imaging</a:t>
            </a:r>
            <a:r>
              <a:rPr lang="sv-SE" dirty="0"/>
              <a:t> Canon delivers </a:t>
            </a:r>
            <a:br>
              <a:rPr lang="sv-SE" dirty="0"/>
            </a:br>
            <a:r>
              <a:rPr lang="sv-SE" dirty="0"/>
              <a:t>the </a:t>
            </a:r>
            <a:r>
              <a:rPr lang="sv-SE" dirty="0" err="1"/>
              <a:t>most</a:t>
            </a:r>
            <a:r>
              <a:rPr lang="sv-SE" dirty="0"/>
              <a:t> </a:t>
            </a:r>
            <a:r>
              <a:rPr lang="sv-SE" dirty="0" err="1"/>
              <a:t>advanced</a:t>
            </a:r>
            <a:r>
              <a:rPr lang="sv-SE" dirty="0"/>
              <a:t> </a:t>
            </a:r>
            <a:r>
              <a:rPr lang="sv-SE" dirty="0" err="1"/>
              <a:t>detector</a:t>
            </a:r>
            <a:r>
              <a:rPr lang="sv-SE" dirty="0"/>
              <a:t> solutions on the market. </a:t>
            </a:r>
          </a:p>
        </p:txBody>
      </p:sp>
      <p:pic>
        <p:nvPicPr>
          <p:cNvPr id="8" name="Bildobjekt 7" descr="En bild som visar enhet&#10;&#10;Automatiskt genererad beskrivning">
            <a:extLst>
              <a:ext uri="{FF2B5EF4-FFF2-40B4-BE49-F238E27FC236}">
                <a16:creationId xmlns:a16="http://schemas.microsoft.com/office/drawing/2014/main" id="{141F7523-F9F3-4C7C-A39B-5FFC28B87D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42121" y="4694373"/>
            <a:ext cx="1121784" cy="1121784"/>
          </a:xfrm>
          <a:prstGeom prst="rect">
            <a:avLst/>
          </a:prstGeom>
        </p:spPr>
      </p:pic>
      <p:pic>
        <p:nvPicPr>
          <p:cNvPr id="10" name="Bildobjekt 9">
            <a:extLst>
              <a:ext uri="{FF2B5EF4-FFF2-40B4-BE49-F238E27FC236}">
                <a16:creationId xmlns:a16="http://schemas.microsoft.com/office/drawing/2014/main" id="{9190AE42-2A7E-40F0-B929-B24B152F504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64981" y="6402909"/>
            <a:ext cx="1330557" cy="279179"/>
          </a:xfrm>
          <a:prstGeom prst="rect">
            <a:avLst/>
          </a:prstGeom>
        </p:spPr>
      </p:pic>
    </p:spTree>
    <p:extLst>
      <p:ext uri="{BB962C8B-B14F-4D97-AF65-F5344CB8AC3E}">
        <p14:creationId xmlns:p14="http://schemas.microsoft.com/office/powerpoint/2010/main" val="10714033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ktangel 26">
            <a:extLst>
              <a:ext uri="{FF2B5EF4-FFF2-40B4-BE49-F238E27FC236}">
                <a16:creationId xmlns:a16="http://schemas.microsoft.com/office/drawing/2014/main" id="{62D487B7-559D-469F-A392-70680B974470}"/>
              </a:ext>
            </a:extLst>
          </p:cNvPr>
          <p:cNvSpPr/>
          <p:nvPr/>
        </p:nvSpPr>
        <p:spPr>
          <a:xfrm rot="5400000" flipV="1">
            <a:off x="1519627" y="5418315"/>
            <a:ext cx="2837718" cy="8827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5" name="Rektangel 24">
            <a:extLst>
              <a:ext uri="{FF2B5EF4-FFF2-40B4-BE49-F238E27FC236}">
                <a16:creationId xmlns:a16="http://schemas.microsoft.com/office/drawing/2014/main" id="{6B779085-F658-4847-96A6-C99291EF1770}"/>
              </a:ext>
            </a:extLst>
          </p:cNvPr>
          <p:cNvSpPr/>
          <p:nvPr/>
        </p:nvSpPr>
        <p:spPr>
          <a:xfrm>
            <a:off x="10190747" y="5522495"/>
            <a:ext cx="2001253" cy="13355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Rektangel 8">
            <a:extLst>
              <a:ext uri="{FF2B5EF4-FFF2-40B4-BE49-F238E27FC236}">
                <a16:creationId xmlns:a16="http://schemas.microsoft.com/office/drawing/2014/main" id="{CDDC9004-CB79-4E04-A1AF-E7CDA04B62C3}"/>
              </a:ext>
            </a:extLst>
          </p:cNvPr>
          <p:cNvSpPr/>
          <p:nvPr/>
        </p:nvSpPr>
        <p:spPr>
          <a:xfrm>
            <a:off x="10190747" y="5185613"/>
            <a:ext cx="2001253" cy="13355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 name="Rubrik 5">
            <a:extLst>
              <a:ext uri="{FF2B5EF4-FFF2-40B4-BE49-F238E27FC236}">
                <a16:creationId xmlns:a16="http://schemas.microsoft.com/office/drawing/2014/main" id="{C867A80E-27B6-48D6-83B0-D5B60BB12C04}"/>
              </a:ext>
            </a:extLst>
          </p:cNvPr>
          <p:cNvSpPr>
            <a:spLocks noGrp="1"/>
          </p:cNvSpPr>
          <p:nvPr>
            <p:ph type="title"/>
          </p:nvPr>
        </p:nvSpPr>
        <p:spPr/>
        <p:txBody>
          <a:bodyPr/>
          <a:lstStyle/>
          <a:p>
            <a:r>
              <a:rPr lang="sv-SE" dirty="0">
                <a:solidFill>
                  <a:schemeClr val="accent1">
                    <a:lumMod val="75000"/>
                  </a:schemeClr>
                </a:solidFill>
                <a:latin typeface="+mn-lt"/>
              </a:rPr>
              <a:t>THE DETECTORS</a:t>
            </a:r>
          </a:p>
        </p:txBody>
      </p:sp>
      <p:sp>
        <p:nvSpPr>
          <p:cNvPr id="3" name="Underrubrik 2">
            <a:extLst>
              <a:ext uri="{FF2B5EF4-FFF2-40B4-BE49-F238E27FC236}">
                <a16:creationId xmlns:a16="http://schemas.microsoft.com/office/drawing/2014/main" id="{83DBE81B-8DD6-42DE-9D92-4EBB22533001}"/>
              </a:ext>
            </a:extLst>
          </p:cNvPr>
          <p:cNvSpPr>
            <a:spLocks noGrp="1"/>
          </p:cNvSpPr>
          <p:nvPr>
            <p:ph type="subTitle" idx="11"/>
          </p:nvPr>
        </p:nvSpPr>
        <p:spPr>
          <a:xfrm>
            <a:off x="198147" y="4275400"/>
            <a:ext cx="2520990" cy="2235928"/>
          </a:xfrm>
        </p:spPr>
        <p:txBody>
          <a:bodyPr/>
          <a:lstStyle/>
          <a:p>
            <a:r>
              <a:rPr lang="sv-SE" dirty="0" err="1"/>
              <a:t>Wireless</a:t>
            </a:r>
            <a:r>
              <a:rPr lang="sv-SE" dirty="0"/>
              <a:t> </a:t>
            </a:r>
          </a:p>
          <a:p>
            <a:r>
              <a:rPr lang="sv-SE" dirty="0"/>
              <a:t>2,8 kg </a:t>
            </a:r>
          </a:p>
          <a:p>
            <a:r>
              <a:rPr lang="sv-SE" dirty="0" err="1"/>
              <a:t>Size</a:t>
            </a:r>
            <a:r>
              <a:rPr lang="sv-SE" dirty="0"/>
              <a:t>: 42,6 x 41,5 cm</a:t>
            </a:r>
          </a:p>
          <a:p>
            <a:r>
              <a:rPr lang="sv-SE" dirty="0" err="1"/>
              <a:t>Effective</a:t>
            </a:r>
            <a:r>
              <a:rPr lang="sv-SE" dirty="0"/>
              <a:t> image area: 426x 415mm </a:t>
            </a:r>
          </a:p>
          <a:p>
            <a:r>
              <a:rPr lang="sv-SE" dirty="0"/>
              <a:t>Image matrix </a:t>
            </a:r>
            <a:r>
              <a:rPr lang="sv-SE" dirty="0" err="1"/>
              <a:t>size</a:t>
            </a:r>
            <a:r>
              <a:rPr lang="sv-SE" dirty="0"/>
              <a:t>: </a:t>
            </a:r>
            <a:br>
              <a:rPr lang="sv-SE" dirty="0"/>
            </a:br>
            <a:r>
              <a:rPr lang="sv-SE" dirty="0"/>
              <a:t>3320 x 3408 mm</a:t>
            </a:r>
          </a:p>
        </p:txBody>
      </p:sp>
      <p:pic>
        <p:nvPicPr>
          <p:cNvPr id="7" name="Bildobjekt 6">
            <a:extLst>
              <a:ext uri="{FF2B5EF4-FFF2-40B4-BE49-F238E27FC236}">
                <a16:creationId xmlns:a16="http://schemas.microsoft.com/office/drawing/2014/main" id="{6420C39B-FDFE-4916-918F-BAAF268F6CBF}"/>
              </a:ext>
            </a:extLst>
          </p:cNvPr>
          <p:cNvPicPr>
            <a:picLocks noChangeAspect="1"/>
          </p:cNvPicPr>
          <p:nvPr/>
        </p:nvPicPr>
        <p:blipFill>
          <a:blip r:embed="rId3"/>
          <a:stretch>
            <a:fillRect/>
          </a:stretch>
        </p:blipFill>
        <p:spPr>
          <a:xfrm>
            <a:off x="720084" y="1479286"/>
            <a:ext cx="1753371" cy="1726743"/>
          </a:xfrm>
          <a:prstGeom prst="rect">
            <a:avLst/>
          </a:prstGeom>
        </p:spPr>
      </p:pic>
      <p:sp>
        <p:nvSpPr>
          <p:cNvPr id="10" name="textruta 9">
            <a:extLst>
              <a:ext uri="{FF2B5EF4-FFF2-40B4-BE49-F238E27FC236}">
                <a16:creationId xmlns:a16="http://schemas.microsoft.com/office/drawing/2014/main" id="{9787788C-5FE4-422A-9FC4-1DF903C43DA8}"/>
              </a:ext>
            </a:extLst>
          </p:cNvPr>
          <p:cNvSpPr txBox="1"/>
          <p:nvPr/>
        </p:nvSpPr>
        <p:spPr>
          <a:xfrm>
            <a:off x="0" y="3331371"/>
            <a:ext cx="2943691" cy="369332"/>
          </a:xfrm>
          <a:prstGeom prst="rect">
            <a:avLst/>
          </a:prstGeom>
          <a:noFill/>
        </p:spPr>
        <p:txBody>
          <a:bodyPr wrap="square" rtlCol="0">
            <a:spAutoFit/>
          </a:bodyPr>
          <a:lstStyle/>
          <a:p>
            <a:pPr algn="ctr"/>
            <a:r>
              <a:rPr lang="sv-SE" b="1" dirty="0"/>
              <a:t>CXDI-410C W</a:t>
            </a:r>
          </a:p>
        </p:txBody>
      </p:sp>
      <p:sp>
        <p:nvSpPr>
          <p:cNvPr id="11" name="Rektangel 10">
            <a:extLst>
              <a:ext uri="{FF2B5EF4-FFF2-40B4-BE49-F238E27FC236}">
                <a16:creationId xmlns:a16="http://schemas.microsoft.com/office/drawing/2014/main" id="{7D722B2E-FA08-49A9-A2A1-A1788901BDC2}"/>
              </a:ext>
            </a:extLst>
          </p:cNvPr>
          <p:cNvSpPr/>
          <p:nvPr/>
        </p:nvSpPr>
        <p:spPr>
          <a:xfrm>
            <a:off x="0" y="3826045"/>
            <a:ext cx="12192000" cy="217546"/>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3" name="Underrubrik 2">
            <a:extLst>
              <a:ext uri="{FF2B5EF4-FFF2-40B4-BE49-F238E27FC236}">
                <a16:creationId xmlns:a16="http://schemas.microsoft.com/office/drawing/2014/main" id="{B4DD7261-D2C3-41B1-9B68-A13B85FBFC81}"/>
              </a:ext>
            </a:extLst>
          </p:cNvPr>
          <p:cNvSpPr txBox="1">
            <a:spLocks/>
          </p:cNvSpPr>
          <p:nvPr/>
        </p:nvSpPr>
        <p:spPr>
          <a:xfrm>
            <a:off x="3414624" y="4275400"/>
            <a:ext cx="2520990" cy="2235928"/>
          </a:xfrm>
          <a:prstGeom prst="rect">
            <a:avLst/>
          </a:prstGeom>
        </p:spPr>
        <p:txBody>
          <a:bodyPr/>
          <a:lstStyle>
            <a:lvl1pPr marL="285750" indent="-285750" algn="l" defTabSz="914400" rtl="0" eaLnBrk="1" latinLnBrk="0" hangingPunct="1">
              <a:lnSpc>
                <a:spcPct val="90000"/>
              </a:lnSpc>
              <a:spcBef>
                <a:spcPts val="1000"/>
              </a:spcBef>
              <a:buFont typeface="Arial" panose="020B0604020202020204" pitchFamily="34" charset="0"/>
              <a:buChar char="•"/>
              <a:defRPr sz="1600" b="0" kern="1200">
                <a:solidFill>
                  <a:schemeClr val="tx1"/>
                </a:solidFill>
                <a:latin typeface="+mn-lt"/>
                <a:ea typeface="+mn-ea"/>
                <a:cs typeface="+mn-cs"/>
              </a:defRPr>
            </a:lvl1pPr>
            <a:lvl2pPr marL="800100" indent="-342900" algn="l" defTabSz="914400" rtl="0" eaLnBrk="1" latinLnBrk="0" hangingPunct="1">
              <a:lnSpc>
                <a:spcPct val="90000"/>
              </a:lnSpc>
              <a:spcBef>
                <a:spcPts val="500"/>
              </a:spcBef>
              <a:buFont typeface="Courier New" panose="02070309020205020404" pitchFamily="49" charset="0"/>
              <a:buChar char="o"/>
              <a:defRPr sz="1400" kern="1200">
                <a:solidFill>
                  <a:schemeClr val="tx1"/>
                </a:solidFill>
                <a:latin typeface="+mn-lt"/>
                <a:ea typeface="+mn-ea"/>
                <a:cs typeface="+mn-cs"/>
              </a:defRPr>
            </a:lvl2pPr>
            <a:lvl3pPr marL="1200150" indent="-285750" algn="l" defTabSz="914400" rtl="0" eaLnBrk="1" latinLnBrk="0" hangingPunct="1">
              <a:lnSpc>
                <a:spcPct val="90000"/>
              </a:lnSpc>
              <a:spcBef>
                <a:spcPts val="500"/>
              </a:spcBef>
              <a:buFont typeface="Wingdings" panose="05000000000000000000" pitchFamily="2" charset="2"/>
              <a:buChar char="§"/>
              <a:defRPr sz="12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yriad Pro Light" panose="020B0403030403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yriad Pro Light" panose="020B0403030403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sv-SE" dirty="0" err="1"/>
              <a:t>Wireless</a:t>
            </a:r>
            <a:r>
              <a:rPr lang="sv-SE" dirty="0"/>
              <a:t> </a:t>
            </a:r>
          </a:p>
          <a:p>
            <a:r>
              <a:rPr lang="sv-SE" dirty="0"/>
              <a:t>2,3 kg </a:t>
            </a:r>
          </a:p>
          <a:p>
            <a:r>
              <a:rPr lang="sv-SE" dirty="0" err="1"/>
              <a:t>Size</a:t>
            </a:r>
            <a:r>
              <a:rPr lang="sv-SE" dirty="0"/>
              <a:t>: 35.0x42.6 cm</a:t>
            </a:r>
          </a:p>
          <a:p>
            <a:r>
              <a:rPr lang="sv-SE" dirty="0" err="1"/>
              <a:t>Effective</a:t>
            </a:r>
            <a:r>
              <a:rPr lang="sv-SE" dirty="0"/>
              <a:t> image area: 350 x 426 mm</a:t>
            </a:r>
          </a:p>
          <a:p>
            <a:r>
              <a:rPr lang="sv-SE" dirty="0"/>
              <a:t>Image matrix </a:t>
            </a:r>
            <a:r>
              <a:rPr lang="sv-SE" dirty="0" err="1"/>
              <a:t>size</a:t>
            </a:r>
            <a:r>
              <a:rPr lang="sv-SE" dirty="0"/>
              <a:t>: </a:t>
            </a:r>
            <a:br>
              <a:rPr lang="sv-SE" dirty="0"/>
            </a:br>
            <a:r>
              <a:rPr lang="sv-SE" dirty="0"/>
              <a:t>2800 x 3408pixels</a:t>
            </a:r>
          </a:p>
        </p:txBody>
      </p:sp>
      <p:sp>
        <p:nvSpPr>
          <p:cNvPr id="14" name="textruta 13">
            <a:extLst>
              <a:ext uri="{FF2B5EF4-FFF2-40B4-BE49-F238E27FC236}">
                <a16:creationId xmlns:a16="http://schemas.microsoft.com/office/drawing/2014/main" id="{E0F420CC-E162-4BE1-8CDF-7A1687FD2183}"/>
              </a:ext>
            </a:extLst>
          </p:cNvPr>
          <p:cNvSpPr txBox="1"/>
          <p:nvPr/>
        </p:nvSpPr>
        <p:spPr>
          <a:xfrm>
            <a:off x="3152309" y="3331371"/>
            <a:ext cx="2943691" cy="369332"/>
          </a:xfrm>
          <a:prstGeom prst="rect">
            <a:avLst/>
          </a:prstGeom>
          <a:noFill/>
        </p:spPr>
        <p:txBody>
          <a:bodyPr wrap="square" rtlCol="0">
            <a:spAutoFit/>
          </a:bodyPr>
          <a:lstStyle/>
          <a:p>
            <a:pPr algn="ctr"/>
            <a:r>
              <a:rPr lang="sv-SE" b="1" dirty="0"/>
              <a:t>CXDI-710C W</a:t>
            </a:r>
          </a:p>
        </p:txBody>
      </p:sp>
      <p:pic>
        <p:nvPicPr>
          <p:cNvPr id="15" name="Bildobjekt 14">
            <a:extLst>
              <a:ext uri="{FF2B5EF4-FFF2-40B4-BE49-F238E27FC236}">
                <a16:creationId xmlns:a16="http://schemas.microsoft.com/office/drawing/2014/main" id="{DA0B1F3E-541C-4C70-B9B1-50C242D8F903}"/>
              </a:ext>
            </a:extLst>
          </p:cNvPr>
          <p:cNvPicPr>
            <a:picLocks noChangeAspect="1"/>
          </p:cNvPicPr>
          <p:nvPr/>
        </p:nvPicPr>
        <p:blipFill>
          <a:blip r:embed="rId4"/>
          <a:stretch>
            <a:fillRect/>
          </a:stretch>
        </p:blipFill>
        <p:spPr>
          <a:xfrm>
            <a:off x="4039921" y="1750292"/>
            <a:ext cx="1299389" cy="1512668"/>
          </a:xfrm>
          <a:prstGeom prst="rect">
            <a:avLst/>
          </a:prstGeom>
        </p:spPr>
      </p:pic>
      <p:sp>
        <p:nvSpPr>
          <p:cNvPr id="16" name="Rektangel 15">
            <a:extLst>
              <a:ext uri="{FF2B5EF4-FFF2-40B4-BE49-F238E27FC236}">
                <a16:creationId xmlns:a16="http://schemas.microsoft.com/office/drawing/2014/main" id="{FE47BD7E-7FBF-469F-8D23-C20DB2C89A4D}"/>
              </a:ext>
            </a:extLst>
          </p:cNvPr>
          <p:cNvSpPr/>
          <p:nvPr/>
        </p:nvSpPr>
        <p:spPr>
          <a:xfrm rot="5400000" flipV="1">
            <a:off x="4749181" y="5411557"/>
            <a:ext cx="2804616" cy="8827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7" name="Underrubrik 2">
            <a:extLst>
              <a:ext uri="{FF2B5EF4-FFF2-40B4-BE49-F238E27FC236}">
                <a16:creationId xmlns:a16="http://schemas.microsoft.com/office/drawing/2014/main" id="{8BFC5122-8B72-4F3D-961E-93C4CAC71AB5}"/>
              </a:ext>
            </a:extLst>
          </p:cNvPr>
          <p:cNvSpPr txBox="1">
            <a:spLocks/>
          </p:cNvSpPr>
          <p:nvPr/>
        </p:nvSpPr>
        <p:spPr>
          <a:xfrm>
            <a:off x="6393771" y="4268424"/>
            <a:ext cx="2520990" cy="2235928"/>
          </a:xfrm>
          <a:prstGeom prst="rect">
            <a:avLst/>
          </a:prstGeom>
        </p:spPr>
        <p:txBody>
          <a:bodyPr/>
          <a:lstStyle>
            <a:lvl1pPr marL="285750" indent="-285750" algn="l" defTabSz="914400" rtl="0" eaLnBrk="1" latinLnBrk="0" hangingPunct="1">
              <a:lnSpc>
                <a:spcPct val="90000"/>
              </a:lnSpc>
              <a:spcBef>
                <a:spcPts val="1000"/>
              </a:spcBef>
              <a:buFont typeface="Arial" panose="020B0604020202020204" pitchFamily="34" charset="0"/>
              <a:buChar char="•"/>
              <a:defRPr sz="1600" b="0" kern="1200">
                <a:solidFill>
                  <a:schemeClr val="tx1"/>
                </a:solidFill>
                <a:latin typeface="+mn-lt"/>
                <a:ea typeface="+mn-ea"/>
                <a:cs typeface="+mn-cs"/>
              </a:defRPr>
            </a:lvl1pPr>
            <a:lvl2pPr marL="800100" indent="-342900" algn="l" defTabSz="914400" rtl="0" eaLnBrk="1" latinLnBrk="0" hangingPunct="1">
              <a:lnSpc>
                <a:spcPct val="90000"/>
              </a:lnSpc>
              <a:spcBef>
                <a:spcPts val="500"/>
              </a:spcBef>
              <a:buFont typeface="Courier New" panose="02070309020205020404" pitchFamily="49" charset="0"/>
              <a:buChar char="o"/>
              <a:defRPr sz="1400" kern="1200">
                <a:solidFill>
                  <a:schemeClr val="tx1"/>
                </a:solidFill>
                <a:latin typeface="+mn-lt"/>
                <a:ea typeface="+mn-ea"/>
                <a:cs typeface="+mn-cs"/>
              </a:defRPr>
            </a:lvl2pPr>
            <a:lvl3pPr marL="1200150" indent="-285750" algn="l" defTabSz="914400" rtl="0" eaLnBrk="1" latinLnBrk="0" hangingPunct="1">
              <a:lnSpc>
                <a:spcPct val="90000"/>
              </a:lnSpc>
              <a:spcBef>
                <a:spcPts val="500"/>
              </a:spcBef>
              <a:buFont typeface="Wingdings" panose="05000000000000000000" pitchFamily="2" charset="2"/>
              <a:buChar char="§"/>
              <a:defRPr sz="12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yriad Pro Light" panose="020B0403030403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yriad Pro Light" panose="020B0403030403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sv-SE" dirty="0" err="1"/>
              <a:t>Wireless</a:t>
            </a:r>
            <a:r>
              <a:rPr lang="sv-SE" dirty="0"/>
              <a:t> </a:t>
            </a:r>
          </a:p>
          <a:p>
            <a:r>
              <a:rPr lang="sv-SE" dirty="0"/>
              <a:t>1,8 kg </a:t>
            </a:r>
          </a:p>
          <a:p>
            <a:r>
              <a:rPr lang="sv-SE" dirty="0" err="1"/>
              <a:t>Size</a:t>
            </a:r>
            <a:r>
              <a:rPr lang="sv-SE" dirty="0"/>
              <a:t>: 35.0x27.4 cm</a:t>
            </a:r>
          </a:p>
          <a:p>
            <a:r>
              <a:rPr lang="sv-SE" dirty="0" err="1"/>
              <a:t>Effective</a:t>
            </a:r>
            <a:r>
              <a:rPr lang="sv-SE" dirty="0"/>
              <a:t> image area: 350 x 274 mm</a:t>
            </a:r>
          </a:p>
          <a:p>
            <a:r>
              <a:rPr lang="sv-SE" dirty="0"/>
              <a:t>Image matrix </a:t>
            </a:r>
            <a:r>
              <a:rPr lang="sv-SE" dirty="0" err="1"/>
              <a:t>size</a:t>
            </a:r>
            <a:r>
              <a:rPr lang="sv-SE" dirty="0"/>
              <a:t>: </a:t>
            </a:r>
            <a:br>
              <a:rPr lang="sv-SE" dirty="0"/>
            </a:br>
            <a:r>
              <a:rPr lang="sv-SE" dirty="0"/>
              <a:t>2800 x 2192 mm</a:t>
            </a:r>
          </a:p>
        </p:txBody>
      </p:sp>
      <p:sp>
        <p:nvSpPr>
          <p:cNvPr id="18" name="textruta 17">
            <a:extLst>
              <a:ext uri="{FF2B5EF4-FFF2-40B4-BE49-F238E27FC236}">
                <a16:creationId xmlns:a16="http://schemas.microsoft.com/office/drawing/2014/main" id="{7491AF37-9272-4D72-A95E-EA5E6216147E}"/>
              </a:ext>
            </a:extLst>
          </p:cNvPr>
          <p:cNvSpPr txBox="1"/>
          <p:nvPr/>
        </p:nvSpPr>
        <p:spPr>
          <a:xfrm>
            <a:off x="6195624" y="3324395"/>
            <a:ext cx="2943691" cy="369332"/>
          </a:xfrm>
          <a:prstGeom prst="rect">
            <a:avLst/>
          </a:prstGeom>
          <a:noFill/>
        </p:spPr>
        <p:txBody>
          <a:bodyPr wrap="square" rtlCol="0">
            <a:spAutoFit/>
          </a:bodyPr>
          <a:lstStyle/>
          <a:p>
            <a:pPr algn="ctr"/>
            <a:r>
              <a:rPr lang="sv-SE" b="1" dirty="0"/>
              <a:t>CXDI-810C W</a:t>
            </a:r>
          </a:p>
        </p:txBody>
      </p:sp>
      <p:pic>
        <p:nvPicPr>
          <p:cNvPr id="20" name="Bildobjekt 19">
            <a:extLst>
              <a:ext uri="{FF2B5EF4-FFF2-40B4-BE49-F238E27FC236}">
                <a16:creationId xmlns:a16="http://schemas.microsoft.com/office/drawing/2014/main" id="{1B0FD038-9434-49B0-A09C-216BF4BC903E}"/>
              </a:ext>
            </a:extLst>
          </p:cNvPr>
          <p:cNvPicPr>
            <a:picLocks noChangeAspect="1"/>
          </p:cNvPicPr>
          <p:nvPr/>
        </p:nvPicPr>
        <p:blipFill>
          <a:blip r:embed="rId5"/>
          <a:stretch>
            <a:fillRect/>
          </a:stretch>
        </p:blipFill>
        <p:spPr>
          <a:xfrm>
            <a:off x="7004571" y="2074281"/>
            <a:ext cx="1299389" cy="1056444"/>
          </a:xfrm>
          <a:prstGeom prst="rect">
            <a:avLst/>
          </a:prstGeom>
        </p:spPr>
      </p:pic>
      <p:sp>
        <p:nvSpPr>
          <p:cNvPr id="21" name="Underrubrik 2">
            <a:extLst>
              <a:ext uri="{FF2B5EF4-FFF2-40B4-BE49-F238E27FC236}">
                <a16:creationId xmlns:a16="http://schemas.microsoft.com/office/drawing/2014/main" id="{E8869F77-050E-4FCF-AFB5-9A891A9E9E39}"/>
              </a:ext>
            </a:extLst>
          </p:cNvPr>
          <p:cNvSpPr txBox="1">
            <a:spLocks/>
          </p:cNvSpPr>
          <p:nvPr/>
        </p:nvSpPr>
        <p:spPr>
          <a:xfrm>
            <a:off x="9415566" y="4263919"/>
            <a:ext cx="2742998" cy="2235928"/>
          </a:xfrm>
          <a:prstGeom prst="rect">
            <a:avLst/>
          </a:prstGeom>
        </p:spPr>
        <p:txBody>
          <a:bodyPr/>
          <a:lstStyle>
            <a:lvl1pPr marL="285750" indent="-285750" algn="l" defTabSz="914400" rtl="0" eaLnBrk="1" latinLnBrk="0" hangingPunct="1">
              <a:lnSpc>
                <a:spcPct val="90000"/>
              </a:lnSpc>
              <a:spcBef>
                <a:spcPts val="1000"/>
              </a:spcBef>
              <a:buFont typeface="Arial" panose="020B0604020202020204" pitchFamily="34" charset="0"/>
              <a:buChar char="•"/>
              <a:defRPr sz="1600" b="0" kern="1200">
                <a:solidFill>
                  <a:schemeClr val="tx1"/>
                </a:solidFill>
                <a:latin typeface="+mn-lt"/>
                <a:ea typeface="+mn-ea"/>
                <a:cs typeface="+mn-cs"/>
              </a:defRPr>
            </a:lvl1pPr>
            <a:lvl2pPr marL="800100" indent="-342900" algn="l" defTabSz="914400" rtl="0" eaLnBrk="1" latinLnBrk="0" hangingPunct="1">
              <a:lnSpc>
                <a:spcPct val="90000"/>
              </a:lnSpc>
              <a:spcBef>
                <a:spcPts val="500"/>
              </a:spcBef>
              <a:buFont typeface="Courier New" panose="02070309020205020404" pitchFamily="49" charset="0"/>
              <a:buChar char="o"/>
              <a:defRPr sz="1400" kern="1200">
                <a:solidFill>
                  <a:schemeClr val="tx1"/>
                </a:solidFill>
                <a:latin typeface="+mn-lt"/>
                <a:ea typeface="+mn-ea"/>
                <a:cs typeface="+mn-cs"/>
              </a:defRPr>
            </a:lvl2pPr>
            <a:lvl3pPr marL="1200150" indent="-285750" algn="l" defTabSz="914400" rtl="0" eaLnBrk="1" latinLnBrk="0" hangingPunct="1">
              <a:lnSpc>
                <a:spcPct val="90000"/>
              </a:lnSpc>
              <a:spcBef>
                <a:spcPts val="500"/>
              </a:spcBef>
              <a:buFont typeface="Wingdings" panose="05000000000000000000" pitchFamily="2" charset="2"/>
              <a:buChar char="§"/>
              <a:defRPr sz="12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yriad Pro Light" panose="020B0403030403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yriad Pro Light" panose="020B0403030403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sv-SE" dirty="0" err="1"/>
              <a:t>Fixed</a:t>
            </a:r>
            <a:endParaRPr lang="sv-SE" dirty="0"/>
          </a:p>
          <a:p>
            <a:r>
              <a:rPr lang="sv-SE" dirty="0" err="1"/>
              <a:t>Size</a:t>
            </a:r>
            <a:r>
              <a:rPr lang="sv-SE" dirty="0"/>
              <a:t>: Approx. 46.0 (W) x 49.0 (H) x 15 (D) cm</a:t>
            </a:r>
          </a:p>
          <a:p>
            <a:r>
              <a:rPr lang="sv-SE" dirty="0" err="1"/>
              <a:t>Effective</a:t>
            </a:r>
            <a:r>
              <a:rPr lang="sv-SE" dirty="0"/>
              <a:t> image area: 415x426 mm</a:t>
            </a:r>
          </a:p>
          <a:p>
            <a:r>
              <a:rPr lang="sv-SE" dirty="0"/>
              <a:t>Image matrix </a:t>
            </a:r>
            <a:r>
              <a:rPr lang="sv-SE" dirty="0" err="1"/>
              <a:t>size</a:t>
            </a:r>
            <a:r>
              <a:rPr lang="sv-SE" dirty="0"/>
              <a:t>: </a:t>
            </a:r>
            <a:br>
              <a:rPr lang="sv-SE" dirty="0"/>
            </a:br>
            <a:r>
              <a:rPr lang="sv-SE" dirty="0"/>
              <a:t>3320x 3408 pixels</a:t>
            </a:r>
          </a:p>
        </p:txBody>
      </p:sp>
      <p:sp>
        <p:nvSpPr>
          <p:cNvPr id="22" name="textruta 21">
            <a:extLst>
              <a:ext uri="{FF2B5EF4-FFF2-40B4-BE49-F238E27FC236}">
                <a16:creationId xmlns:a16="http://schemas.microsoft.com/office/drawing/2014/main" id="{652C5D48-816C-4E8C-9CFF-0AC3402AE62A}"/>
              </a:ext>
            </a:extLst>
          </p:cNvPr>
          <p:cNvSpPr txBox="1"/>
          <p:nvPr/>
        </p:nvSpPr>
        <p:spPr>
          <a:xfrm>
            <a:off x="9217419" y="3319890"/>
            <a:ext cx="2943691" cy="369332"/>
          </a:xfrm>
          <a:prstGeom prst="rect">
            <a:avLst/>
          </a:prstGeom>
          <a:noFill/>
        </p:spPr>
        <p:txBody>
          <a:bodyPr wrap="square" rtlCol="0">
            <a:spAutoFit/>
          </a:bodyPr>
          <a:lstStyle/>
          <a:p>
            <a:pPr algn="ctr"/>
            <a:r>
              <a:rPr lang="sv-SE" b="1" dirty="0"/>
              <a:t>CXDI-401C </a:t>
            </a:r>
            <a:r>
              <a:rPr lang="sv-SE" b="1" dirty="0" err="1"/>
              <a:t>Compact</a:t>
            </a:r>
            <a:endParaRPr lang="sv-SE" b="1" dirty="0"/>
          </a:p>
        </p:txBody>
      </p:sp>
      <p:sp>
        <p:nvSpPr>
          <p:cNvPr id="28" name="Rektangel 27">
            <a:extLst>
              <a:ext uri="{FF2B5EF4-FFF2-40B4-BE49-F238E27FC236}">
                <a16:creationId xmlns:a16="http://schemas.microsoft.com/office/drawing/2014/main" id="{D2DC1076-CA17-415E-931C-2BDF59917523}"/>
              </a:ext>
            </a:extLst>
          </p:cNvPr>
          <p:cNvSpPr/>
          <p:nvPr/>
        </p:nvSpPr>
        <p:spPr>
          <a:xfrm rot="5400000" flipV="1">
            <a:off x="7742228" y="5418315"/>
            <a:ext cx="2804616" cy="8827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29" name="Picture 2">
            <a:extLst>
              <a:ext uri="{FF2B5EF4-FFF2-40B4-BE49-F238E27FC236}">
                <a16:creationId xmlns:a16="http://schemas.microsoft.com/office/drawing/2014/main" id="{222203B6-1460-4CD8-B957-884C4B830A0A}"/>
              </a:ext>
            </a:extLst>
          </p:cNvPr>
          <p:cNvPicPr>
            <a:picLocks noChangeAspect="1" noChangeArrowheads="1"/>
          </p:cNvPicPr>
          <p:nvPr/>
        </p:nvPicPr>
        <p:blipFill>
          <a:blip r:embed="rId6" cstate="print"/>
          <a:srcRect/>
          <a:stretch>
            <a:fillRect/>
          </a:stretch>
        </p:blipFill>
        <p:spPr bwMode="auto">
          <a:xfrm>
            <a:off x="9464594" y="1373306"/>
            <a:ext cx="2529909" cy="1915388"/>
          </a:xfrm>
          <a:prstGeom prst="rect">
            <a:avLst/>
          </a:prstGeom>
          <a:noFill/>
          <a:ln w="9525">
            <a:noFill/>
            <a:miter lim="800000"/>
            <a:headEnd/>
            <a:tailEnd/>
          </a:ln>
        </p:spPr>
      </p:pic>
      <p:pic>
        <p:nvPicPr>
          <p:cNvPr id="23" name="Bildobjekt 22" descr="En bild som visar enhet&#10;&#10;Automatiskt genererad beskrivning">
            <a:extLst>
              <a:ext uri="{FF2B5EF4-FFF2-40B4-BE49-F238E27FC236}">
                <a16:creationId xmlns:a16="http://schemas.microsoft.com/office/drawing/2014/main" id="{076E9D75-4217-43A7-AF67-927459D13D0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362099" y="125961"/>
            <a:ext cx="694099" cy="694099"/>
          </a:xfrm>
          <a:prstGeom prst="rect">
            <a:avLst/>
          </a:prstGeom>
        </p:spPr>
      </p:pic>
      <p:pic>
        <p:nvPicPr>
          <p:cNvPr id="24" name="Bildobjekt 23">
            <a:extLst>
              <a:ext uri="{FF2B5EF4-FFF2-40B4-BE49-F238E27FC236}">
                <a16:creationId xmlns:a16="http://schemas.microsoft.com/office/drawing/2014/main" id="{586E1C09-3F06-4381-AC0F-822A3B665B3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664981" y="6402909"/>
            <a:ext cx="1330557" cy="279179"/>
          </a:xfrm>
          <a:prstGeom prst="rect">
            <a:avLst/>
          </a:prstGeom>
        </p:spPr>
      </p:pic>
    </p:spTree>
    <p:extLst>
      <p:ext uri="{BB962C8B-B14F-4D97-AF65-F5344CB8AC3E}">
        <p14:creationId xmlns:p14="http://schemas.microsoft.com/office/powerpoint/2010/main" val="20344678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a:extLst>
              <a:ext uri="{FF2B5EF4-FFF2-40B4-BE49-F238E27FC236}">
                <a16:creationId xmlns:a16="http://schemas.microsoft.com/office/drawing/2014/main" id="{F76F2CFE-EB36-4F27-A417-A8885C30278C}"/>
              </a:ext>
            </a:extLst>
          </p:cNvPr>
          <p:cNvPicPr>
            <a:picLocks noChangeAspect="1"/>
          </p:cNvPicPr>
          <p:nvPr/>
        </p:nvPicPr>
        <p:blipFill rotWithShape="1">
          <a:blip r:embed="rId3"/>
          <a:srcRect t="465"/>
          <a:stretch/>
        </p:blipFill>
        <p:spPr>
          <a:xfrm>
            <a:off x="6545610" y="-1"/>
            <a:ext cx="5646390" cy="6858001"/>
          </a:xfrm>
          <a:prstGeom prst="rect">
            <a:avLst/>
          </a:prstGeom>
        </p:spPr>
      </p:pic>
      <p:sp>
        <p:nvSpPr>
          <p:cNvPr id="7" name="Rektangel 6">
            <a:extLst>
              <a:ext uri="{FF2B5EF4-FFF2-40B4-BE49-F238E27FC236}">
                <a16:creationId xmlns:a16="http://schemas.microsoft.com/office/drawing/2014/main" id="{2C5DFAE5-704E-4CB3-9C06-5D3316C4D7EF}"/>
              </a:ext>
            </a:extLst>
          </p:cNvPr>
          <p:cNvSpPr/>
          <p:nvPr/>
        </p:nvSpPr>
        <p:spPr>
          <a:xfrm>
            <a:off x="478760" y="2002867"/>
            <a:ext cx="4718881" cy="3631763"/>
          </a:xfrm>
          <a:prstGeom prst="rect">
            <a:avLst/>
          </a:prstGeom>
        </p:spPr>
        <p:txBody>
          <a:bodyPr wrap="square">
            <a:spAutoFit/>
          </a:bodyPr>
          <a:lstStyle/>
          <a:p>
            <a:r>
              <a:rPr lang="en-US" sz="2000" b="1" spc="300" dirty="0">
                <a:solidFill>
                  <a:schemeClr val="accent1">
                    <a:lumMod val="75000"/>
                  </a:schemeClr>
                </a:solidFill>
                <a:ea typeface="Playfair Display SC" charset="0"/>
                <a:cs typeface="Playfair Display SC" charset="0"/>
              </a:rPr>
              <a:t>NONSTOP USE WITH DURABLE DESIGN</a:t>
            </a:r>
            <a:endParaRPr lang="en-US" sz="2000" b="1" i="1" dirty="0"/>
          </a:p>
          <a:p>
            <a:r>
              <a:rPr lang="en-US" sz="1600" dirty="0"/>
              <a:t>Strong and durable design as well as IPX7 waterproof ensures nonstop use. </a:t>
            </a:r>
          </a:p>
          <a:p>
            <a:endParaRPr lang="en-US" i="1" dirty="0"/>
          </a:p>
          <a:p>
            <a:r>
              <a:rPr lang="en-US" sz="2000" b="1" spc="300" dirty="0">
                <a:solidFill>
                  <a:schemeClr val="accent1">
                    <a:lumMod val="75000"/>
                  </a:schemeClr>
                </a:solidFill>
                <a:ea typeface="Playfair Display SC" charset="0"/>
                <a:cs typeface="Playfair Display SC" charset="0"/>
              </a:rPr>
              <a:t>LIGHTWEIGHT AND ERGONOMIC</a:t>
            </a:r>
          </a:p>
          <a:p>
            <a:r>
              <a:rPr lang="en-US" sz="1600" dirty="0"/>
              <a:t>Ultralight easy to use detectors supports increased workflow and ergonomic for the user. </a:t>
            </a:r>
          </a:p>
          <a:p>
            <a:pPr lvl="0"/>
            <a:endParaRPr lang="en-US" sz="1600" dirty="0"/>
          </a:p>
          <a:p>
            <a:r>
              <a:rPr lang="en-US" sz="2000" b="1" spc="300" dirty="0">
                <a:solidFill>
                  <a:schemeClr val="accent1">
                    <a:lumMod val="75000"/>
                  </a:schemeClr>
                </a:solidFill>
                <a:ea typeface="Playfair Display SC" charset="0"/>
                <a:cs typeface="Playfair Display SC" charset="0"/>
              </a:rPr>
              <a:t>PERFECT IMAGE QUALITY</a:t>
            </a:r>
            <a:endParaRPr lang="en-US" sz="2000" b="1" i="1" dirty="0"/>
          </a:p>
          <a:p>
            <a:pPr lvl="0"/>
            <a:r>
              <a:rPr lang="en-US" sz="1600" dirty="0"/>
              <a:t>High resolution, high sensitivity and high signal to noise performance ensures perfect image quality without increasing dose. </a:t>
            </a:r>
          </a:p>
        </p:txBody>
      </p:sp>
      <p:sp>
        <p:nvSpPr>
          <p:cNvPr id="6" name="Rubrik 5">
            <a:extLst>
              <a:ext uri="{FF2B5EF4-FFF2-40B4-BE49-F238E27FC236}">
                <a16:creationId xmlns:a16="http://schemas.microsoft.com/office/drawing/2014/main" id="{C867A80E-27B6-48D6-83B0-D5B60BB12C04}"/>
              </a:ext>
            </a:extLst>
          </p:cNvPr>
          <p:cNvSpPr>
            <a:spLocks noGrp="1"/>
          </p:cNvSpPr>
          <p:nvPr>
            <p:ph type="title"/>
          </p:nvPr>
        </p:nvSpPr>
        <p:spPr>
          <a:xfrm>
            <a:off x="393406" y="382771"/>
            <a:ext cx="5221331" cy="725520"/>
          </a:xfrm>
        </p:spPr>
        <p:txBody>
          <a:bodyPr/>
          <a:lstStyle/>
          <a:p>
            <a:r>
              <a:rPr lang="sv-SE" dirty="0">
                <a:solidFill>
                  <a:schemeClr val="accent1">
                    <a:lumMod val="75000"/>
                  </a:schemeClr>
                </a:solidFill>
                <a:latin typeface="+mn-lt"/>
              </a:rPr>
              <a:t>DETECTOR </a:t>
            </a:r>
            <a:br>
              <a:rPr lang="sv-SE" dirty="0">
                <a:solidFill>
                  <a:schemeClr val="accent1">
                    <a:lumMod val="75000"/>
                  </a:schemeClr>
                </a:solidFill>
                <a:latin typeface="+mn-lt"/>
              </a:rPr>
            </a:br>
            <a:r>
              <a:rPr lang="sv-SE" dirty="0">
                <a:solidFill>
                  <a:schemeClr val="accent1">
                    <a:lumMod val="75000"/>
                  </a:schemeClr>
                </a:solidFill>
                <a:latin typeface="+mn-lt"/>
              </a:rPr>
              <a:t>BENEFITS</a:t>
            </a:r>
          </a:p>
        </p:txBody>
      </p:sp>
      <p:pic>
        <p:nvPicPr>
          <p:cNvPr id="9" name="Bildobjekt 8" descr="En bild som visar enhet&#10;&#10;Automatiskt genererad beskrivning">
            <a:extLst>
              <a:ext uri="{FF2B5EF4-FFF2-40B4-BE49-F238E27FC236}">
                <a16:creationId xmlns:a16="http://schemas.microsoft.com/office/drawing/2014/main" id="{8054C25B-4D42-4462-A04D-602274C4ADE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62099" y="125961"/>
            <a:ext cx="694099" cy="694099"/>
          </a:xfrm>
          <a:prstGeom prst="rect">
            <a:avLst/>
          </a:prstGeom>
        </p:spPr>
      </p:pic>
      <p:pic>
        <p:nvPicPr>
          <p:cNvPr id="10" name="Bildobjekt 9">
            <a:extLst>
              <a:ext uri="{FF2B5EF4-FFF2-40B4-BE49-F238E27FC236}">
                <a16:creationId xmlns:a16="http://schemas.microsoft.com/office/drawing/2014/main" id="{6863EC32-BAD1-4B20-AA38-0B290B62206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64981" y="6402909"/>
            <a:ext cx="1330557" cy="279179"/>
          </a:xfrm>
          <a:prstGeom prst="rect">
            <a:avLst/>
          </a:prstGeom>
        </p:spPr>
      </p:pic>
    </p:spTree>
    <p:extLst>
      <p:ext uri="{BB962C8B-B14F-4D97-AF65-F5344CB8AC3E}">
        <p14:creationId xmlns:p14="http://schemas.microsoft.com/office/powerpoint/2010/main" val="27916660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4D91ED4-F9A0-4C2B-ACD0-F452A0DA3863}"/>
              </a:ext>
            </a:extLst>
          </p:cNvPr>
          <p:cNvSpPr>
            <a:spLocks noGrp="1"/>
          </p:cNvSpPr>
          <p:nvPr>
            <p:ph type="title"/>
          </p:nvPr>
        </p:nvSpPr>
        <p:spPr/>
        <p:txBody>
          <a:bodyPr/>
          <a:lstStyle/>
          <a:p>
            <a:r>
              <a:rPr lang="sv-SE" dirty="0"/>
              <a:t>CONTENT</a:t>
            </a:r>
          </a:p>
        </p:txBody>
      </p:sp>
      <p:sp>
        <p:nvSpPr>
          <p:cNvPr id="3" name="Underrubrik 2">
            <a:extLst>
              <a:ext uri="{FF2B5EF4-FFF2-40B4-BE49-F238E27FC236}">
                <a16:creationId xmlns:a16="http://schemas.microsoft.com/office/drawing/2014/main" id="{6EF813D8-9417-472A-99CE-CAF1443DBEDD}"/>
              </a:ext>
            </a:extLst>
          </p:cNvPr>
          <p:cNvSpPr>
            <a:spLocks noGrp="1"/>
          </p:cNvSpPr>
          <p:nvPr>
            <p:ph type="subTitle" idx="11"/>
          </p:nvPr>
        </p:nvSpPr>
        <p:spPr/>
        <p:txBody>
          <a:bodyPr/>
          <a:lstStyle/>
          <a:p>
            <a:r>
              <a:rPr lang="sv-SE" b="0" dirty="0" err="1"/>
              <a:t>About</a:t>
            </a:r>
            <a:r>
              <a:rPr lang="sv-SE" b="0" dirty="0"/>
              <a:t> Arcoma</a:t>
            </a:r>
          </a:p>
          <a:p>
            <a:r>
              <a:rPr lang="sv-SE" b="0" dirty="0"/>
              <a:t>Arcoma Precision</a:t>
            </a:r>
          </a:p>
          <a:p>
            <a:r>
              <a:rPr lang="sv-SE" b="0" dirty="0"/>
              <a:t>The </a:t>
            </a:r>
            <a:r>
              <a:rPr lang="sv-SE" b="0" dirty="0" err="1"/>
              <a:t>detectors</a:t>
            </a:r>
            <a:endParaRPr lang="sv-SE" b="0" dirty="0"/>
          </a:p>
          <a:p>
            <a:r>
              <a:rPr lang="sv-SE" b="0" dirty="0"/>
              <a:t>The </a:t>
            </a:r>
            <a:r>
              <a:rPr lang="sv-SE" b="0" dirty="0" err="1"/>
              <a:t>accessories</a:t>
            </a:r>
            <a:endParaRPr lang="sv-SE" b="0" dirty="0"/>
          </a:p>
          <a:p>
            <a:pPr marL="0" indent="0">
              <a:buNone/>
            </a:pPr>
            <a:endParaRPr lang="sv-SE" b="0" dirty="0"/>
          </a:p>
          <a:p>
            <a:endParaRPr lang="sv-SE" b="0" dirty="0"/>
          </a:p>
        </p:txBody>
      </p:sp>
    </p:spTree>
    <p:extLst>
      <p:ext uri="{BB962C8B-B14F-4D97-AF65-F5344CB8AC3E}">
        <p14:creationId xmlns:p14="http://schemas.microsoft.com/office/powerpoint/2010/main" val="33295602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F7B85952-5856-4758-81E8-EFA242F577E0}"/>
              </a:ext>
            </a:extLst>
          </p:cNvPr>
          <p:cNvPicPr>
            <a:picLocks noChangeAspect="1"/>
          </p:cNvPicPr>
          <p:nvPr/>
        </p:nvPicPr>
        <p:blipFill rotWithShape="1">
          <a:blip r:embed="rId2"/>
          <a:srcRect l="341" r="52529"/>
          <a:stretch/>
        </p:blipFill>
        <p:spPr>
          <a:xfrm>
            <a:off x="6448925" y="0"/>
            <a:ext cx="5743075" cy="6858000"/>
          </a:xfrm>
          <a:prstGeom prst="rect">
            <a:avLst/>
          </a:prstGeom>
        </p:spPr>
      </p:pic>
      <p:sp>
        <p:nvSpPr>
          <p:cNvPr id="8" name="Rektangel 7">
            <a:extLst>
              <a:ext uri="{FF2B5EF4-FFF2-40B4-BE49-F238E27FC236}">
                <a16:creationId xmlns:a16="http://schemas.microsoft.com/office/drawing/2014/main" id="{919CC5B2-2D1F-4460-A51A-9B241386BB16}"/>
              </a:ext>
            </a:extLst>
          </p:cNvPr>
          <p:cNvSpPr/>
          <p:nvPr/>
        </p:nvSpPr>
        <p:spPr>
          <a:xfrm>
            <a:off x="971266" y="1752599"/>
            <a:ext cx="5082708" cy="36448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FEATURES</a:t>
            </a:r>
          </a:p>
        </p:txBody>
      </p:sp>
      <p:sp>
        <p:nvSpPr>
          <p:cNvPr id="6" name="Rubrik 5">
            <a:extLst>
              <a:ext uri="{FF2B5EF4-FFF2-40B4-BE49-F238E27FC236}">
                <a16:creationId xmlns:a16="http://schemas.microsoft.com/office/drawing/2014/main" id="{C867A80E-27B6-48D6-83B0-D5B60BB12C04}"/>
              </a:ext>
            </a:extLst>
          </p:cNvPr>
          <p:cNvSpPr>
            <a:spLocks noGrp="1"/>
          </p:cNvSpPr>
          <p:nvPr>
            <p:ph type="title"/>
          </p:nvPr>
        </p:nvSpPr>
        <p:spPr>
          <a:xfrm>
            <a:off x="393406" y="382771"/>
            <a:ext cx="7604182" cy="725520"/>
          </a:xfrm>
        </p:spPr>
        <p:txBody>
          <a:bodyPr/>
          <a:lstStyle/>
          <a:p>
            <a:r>
              <a:rPr lang="en-US" dirty="0">
                <a:solidFill>
                  <a:schemeClr val="accent1">
                    <a:lumMod val="75000"/>
                  </a:schemeClr>
                </a:solidFill>
                <a:latin typeface="+mn-lt"/>
              </a:rPr>
              <a:t>DETECTOR - FEATURES</a:t>
            </a:r>
          </a:p>
        </p:txBody>
      </p:sp>
      <p:cxnSp>
        <p:nvCxnSpPr>
          <p:cNvPr id="11" name="Rak koppling 10">
            <a:extLst>
              <a:ext uri="{FF2B5EF4-FFF2-40B4-BE49-F238E27FC236}">
                <a16:creationId xmlns:a16="http://schemas.microsoft.com/office/drawing/2014/main" id="{03FDB992-3C5C-408E-B143-9727069403D9}"/>
              </a:ext>
            </a:extLst>
          </p:cNvPr>
          <p:cNvCxnSpPr/>
          <p:nvPr/>
        </p:nvCxnSpPr>
        <p:spPr>
          <a:xfrm>
            <a:off x="971266" y="1752600"/>
            <a:ext cx="0" cy="3944203"/>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Rak koppling 12">
            <a:extLst>
              <a:ext uri="{FF2B5EF4-FFF2-40B4-BE49-F238E27FC236}">
                <a16:creationId xmlns:a16="http://schemas.microsoft.com/office/drawing/2014/main" id="{A024F763-7A39-4165-A893-DB092AF8CD97}"/>
              </a:ext>
            </a:extLst>
          </p:cNvPr>
          <p:cNvCxnSpPr/>
          <p:nvPr/>
        </p:nvCxnSpPr>
        <p:spPr>
          <a:xfrm>
            <a:off x="6053979" y="1752599"/>
            <a:ext cx="0" cy="3944203"/>
          </a:xfrm>
          <a:prstGeom prst="line">
            <a:avLst/>
          </a:prstGeom>
        </p:spPr>
        <p:style>
          <a:lnRef idx="1">
            <a:schemeClr val="accent1"/>
          </a:lnRef>
          <a:fillRef idx="0">
            <a:schemeClr val="accent1"/>
          </a:fillRef>
          <a:effectRef idx="0">
            <a:schemeClr val="accent1"/>
          </a:effectRef>
          <a:fontRef idx="minor">
            <a:schemeClr val="tx1"/>
          </a:fontRef>
        </p:style>
      </p:cxnSp>
      <p:sp>
        <p:nvSpPr>
          <p:cNvPr id="16" name="Rektangel 15">
            <a:extLst>
              <a:ext uri="{FF2B5EF4-FFF2-40B4-BE49-F238E27FC236}">
                <a16:creationId xmlns:a16="http://schemas.microsoft.com/office/drawing/2014/main" id="{51E9F72A-5509-4DBC-A617-5AE1453D0C8B}"/>
              </a:ext>
            </a:extLst>
          </p:cNvPr>
          <p:cNvSpPr/>
          <p:nvPr/>
        </p:nvSpPr>
        <p:spPr>
          <a:xfrm>
            <a:off x="1105468" y="2117086"/>
            <a:ext cx="4862191" cy="35181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t"/>
          <a:lstStyle/>
          <a:p>
            <a:pPr marL="285750" indent="-285750">
              <a:buFont typeface="Arial" panose="020B0604020202020204" pitchFamily="34" charset="0"/>
              <a:buChar char="•"/>
            </a:pPr>
            <a:r>
              <a:rPr lang="sv-SE" sz="1600" dirty="0" err="1">
                <a:solidFill>
                  <a:schemeClr val="tx1"/>
                </a:solidFill>
              </a:rPr>
              <a:t>Load</a:t>
            </a:r>
            <a:r>
              <a:rPr lang="sv-SE" sz="1600" dirty="0">
                <a:solidFill>
                  <a:schemeClr val="tx1"/>
                </a:solidFill>
              </a:rPr>
              <a:t> </a:t>
            </a:r>
            <a:r>
              <a:rPr lang="sv-SE" sz="1600" dirty="0" err="1">
                <a:solidFill>
                  <a:schemeClr val="tx1"/>
                </a:solidFill>
              </a:rPr>
              <a:t>capacity</a:t>
            </a:r>
            <a:r>
              <a:rPr lang="sv-SE" sz="1600" dirty="0">
                <a:solidFill>
                  <a:schemeClr val="tx1"/>
                </a:solidFill>
              </a:rPr>
              <a:t> </a:t>
            </a:r>
            <a:r>
              <a:rPr lang="sv-SE" sz="1600" dirty="0" err="1">
                <a:solidFill>
                  <a:schemeClr val="tx1"/>
                </a:solidFill>
              </a:rPr>
              <a:t>of</a:t>
            </a:r>
            <a:r>
              <a:rPr lang="sv-SE" sz="1600" dirty="0">
                <a:solidFill>
                  <a:schemeClr val="tx1"/>
                </a:solidFill>
              </a:rPr>
              <a:t> 310 kg </a:t>
            </a:r>
          </a:p>
          <a:p>
            <a:pPr marL="285750" indent="-285750">
              <a:buFont typeface="Arial" panose="020B0604020202020204" pitchFamily="34" charset="0"/>
              <a:buChar char="•"/>
            </a:pPr>
            <a:r>
              <a:rPr lang="en-US" sz="1600" dirty="0">
                <a:solidFill>
                  <a:schemeClr val="tx1"/>
                </a:solidFill>
                <a:ea typeface="+mn-lt"/>
                <a:cs typeface="+mn-lt"/>
              </a:rPr>
              <a:t>Waterproof - IPX7 compliant</a:t>
            </a:r>
          </a:p>
          <a:p>
            <a:pPr marL="285750" indent="-285750">
              <a:buFont typeface="Arial" panose="020B0604020202020204" pitchFamily="34" charset="0"/>
              <a:buChar char="•"/>
            </a:pPr>
            <a:r>
              <a:rPr lang="en-US" sz="1600" dirty="0">
                <a:solidFill>
                  <a:schemeClr val="tx1"/>
                </a:solidFill>
                <a:ea typeface="+mn-lt"/>
                <a:cs typeface="+mn-lt"/>
              </a:rPr>
              <a:t>On-board image storage – up to 99 images</a:t>
            </a:r>
          </a:p>
          <a:p>
            <a:pPr marL="285750" indent="-285750">
              <a:buFont typeface="Arial" panose="020B0604020202020204" pitchFamily="34" charset="0"/>
              <a:buChar char="•"/>
            </a:pPr>
            <a:r>
              <a:rPr lang="en-US" sz="1600" dirty="0">
                <a:solidFill>
                  <a:schemeClr val="tx1"/>
                </a:solidFill>
                <a:ea typeface="+mn-lt"/>
                <a:cs typeface="+mn-lt"/>
              </a:rPr>
              <a:t>Multi-function docking station </a:t>
            </a:r>
          </a:p>
          <a:p>
            <a:pPr marL="285750" indent="-285750">
              <a:buFont typeface="Arial" panose="020B0604020202020204" pitchFamily="34" charset="0"/>
              <a:buChar char="•"/>
            </a:pPr>
            <a:r>
              <a:rPr lang="en-US" sz="1600" dirty="0">
                <a:solidFill>
                  <a:schemeClr val="tx1"/>
                </a:solidFill>
                <a:ea typeface="+mn-lt"/>
                <a:cs typeface="+mn-lt"/>
              </a:rPr>
              <a:t>Super-lightweight design – the lightest 1,8 kg</a:t>
            </a:r>
          </a:p>
          <a:p>
            <a:pPr marL="285750" indent="-285750">
              <a:buFont typeface="Arial" panose="020B0604020202020204" pitchFamily="34" charset="0"/>
              <a:buChar char="•"/>
            </a:pPr>
            <a:r>
              <a:rPr lang="en-US" sz="1600" dirty="0">
                <a:solidFill>
                  <a:schemeClr val="tx1"/>
                </a:solidFill>
                <a:ea typeface="+mn-lt"/>
                <a:cs typeface="+mn-lt"/>
              </a:rPr>
              <a:t>Handgrips for easy transfer</a:t>
            </a:r>
          </a:p>
          <a:p>
            <a:pPr marL="285750" indent="-285750">
              <a:buFont typeface="Arial" panose="020B0604020202020204" pitchFamily="34" charset="0"/>
              <a:buChar char="•"/>
            </a:pPr>
            <a:r>
              <a:rPr lang="en-US" sz="1600" dirty="0" err="1">
                <a:solidFill>
                  <a:schemeClr val="tx1"/>
                </a:solidFill>
                <a:ea typeface="+mn-lt"/>
                <a:cs typeface="+mn-lt"/>
              </a:rPr>
              <a:t>Colour</a:t>
            </a:r>
            <a:r>
              <a:rPr lang="en-US" sz="1600" dirty="0">
                <a:solidFill>
                  <a:schemeClr val="tx1"/>
                </a:solidFill>
                <a:ea typeface="+mn-lt"/>
                <a:cs typeface="+mn-lt"/>
              </a:rPr>
              <a:t> coding</a:t>
            </a:r>
          </a:p>
          <a:p>
            <a:pPr marL="285750" indent="-285750">
              <a:buFont typeface="Arial" panose="020B0604020202020204" pitchFamily="34" charset="0"/>
              <a:buChar char="•"/>
            </a:pPr>
            <a:r>
              <a:rPr lang="en-US" sz="1600" dirty="0">
                <a:solidFill>
                  <a:schemeClr val="tx1"/>
                </a:solidFill>
                <a:ea typeface="+mn-lt"/>
                <a:cs typeface="+mn-lt"/>
              </a:rPr>
              <a:t>Preview image time: 1 seconds</a:t>
            </a:r>
          </a:p>
          <a:p>
            <a:pPr marL="285750" indent="-285750">
              <a:buFont typeface="Arial" panose="020B0604020202020204" pitchFamily="34" charset="0"/>
              <a:buChar char="•"/>
            </a:pPr>
            <a:r>
              <a:rPr lang="en-US" sz="1600" dirty="0">
                <a:solidFill>
                  <a:schemeClr val="tx1"/>
                </a:solidFill>
                <a:ea typeface="+mn-lt"/>
                <a:cs typeface="+mn-lt"/>
              </a:rPr>
              <a:t>Cycle time: 7 seconds</a:t>
            </a:r>
          </a:p>
          <a:p>
            <a:pPr marL="285750" indent="-285750">
              <a:buFont typeface="Arial" panose="020B0604020202020204" pitchFamily="34" charset="0"/>
              <a:buChar char="•"/>
            </a:pPr>
            <a:endParaRPr lang="en-US" sz="1600" dirty="0">
              <a:solidFill>
                <a:schemeClr val="tx1"/>
              </a:solidFill>
              <a:ea typeface="+mn-lt"/>
              <a:cs typeface="+mn-lt"/>
            </a:endParaRPr>
          </a:p>
          <a:p>
            <a:pPr algn="ctr"/>
            <a:endParaRPr lang="sv-SE" sz="1600" dirty="0">
              <a:solidFill>
                <a:schemeClr val="tx1"/>
              </a:solidFill>
              <a:ea typeface="+mn-lt"/>
              <a:cs typeface="+mn-lt"/>
            </a:endParaRPr>
          </a:p>
          <a:p>
            <a:endParaRPr lang="sv-SE" sz="1600" dirty="0">
              <a:solidFill>
                <a:schemeClr val="tx1"/>
              </a:solidFill>
              <a:ea typeface="+mn-lt"/>
              <a:cs typeface="+mn-lt"/>
            </a:endParaRPr>
          </a:p>
        </p:txBody>
      </p:sp>
      <p:pic>
        <p:nvPicPr>
          <p:cNvPr id="10" name="Bildobjekt 9" descr="En bild som visar enhet&#10;&#10;Automatiskt genererad beskrivning">
            <a:extLst>
              <a:ext uri="{FF2B5EF4-FFF2-40B4-BE49-F238E27FC236}">
                <a16:creationId xmlns:a16="http://schemas.microsoft.com/office/drawing/2014/main" id="{6579FDE5-C580-4C20-B23B-90E07F2F1D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62099" y="125961"/>
            <a:ext cx="694099" cy="694099"/>
          </a:xfrm>
          <a:prstGeom prst="rect">
            <a:avLst/>
          </a:prstGeom>
        </p:spPr>
      </p:pic>
      <p:pic>
        <p:nvPicPr>
          <p:cNvPr id="17" name="Bildobjekt 16" descr="En bild som visar ritning&#10;&#10;Automatiskt genererad beskrivning">
            <a:extLst>
              <a:ext uri="{FF2B5EF4-FFF2-40B4-BE49-F238E27FC236}">
                <a16:creationId xmlns:a16="http://schemas.microsoft.com/office/drawing/2014/main" id="{F3E702A5-E0F8-4B9E-9309-65A4FC13DDE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58850" y="6403759"/>
            <a:ext cx="1330557" cy="279179"/>
          </a:xfrm>
          <a:prstGeom prst="rect">
            <a:avLst/>
          </a:prstGeom>
        </p:spPr>
      </p:pic>
    </p:spTree>
    <p:extLst>
      <p:ext uri="{BB962C8B-B14F-4D97-AF65-F5344CB8AC3E}">
        <p14:creationId xmlns:p14="http://schemas.microsoft.com/office/powerpoint/2010/main" val="24929644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ktangel 18">
            <a:extLst>
              <a:ext uri="{FF2B5EF4-FFF2-40B4-BE49-F238E27FC236}">
                <a16:creationId xmlns:a16="http://schemas.microsoft.com/office/drawing/2014/main" id="{CD0DE34F-42CE-488E-A59A-65190702E1AA}"/>
              </a:ext>
            </a:extLst>
          </p:cNvPr>
          <p:cNvSpPr/>
          <p:nvPr/>
        </p:nvSpPr>
        <p:spPr>
          <a:xfrm>
            <a:off x="5566787" y="5105269"/>
            <a:ext cx="6625213" cy="17527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 name="Rubrik 5">
            <a:extLst>
              <a:ext uri="{FF2B5EF4-FFF2-40B4-BE49-F238E27FC236}">
                <a16:creationId xmlns:a16="http://schemas.microsoft.com/office/drawing/2014/main" id="{C867A80E-27B6-48D6-83B0-D5B60BB12C04}"/>
              </a:ext>
            </a:extLst>
          </p:cNvPr>
          <p:cNvSpPr>
            <a:spLocks noGrp="1"/>
          </p:cNvSpPr>
          <p:nvPr>
            <p:ph type="title"/>
          </p:nvPr>
        </p:nvSpPr>
        <p:spPr>
          <a:xfrm>
            <a:off x="393406" y="382770"/>
            <a:ext cx="6199900" cy="1317619"/>
          </a:xfrm>
        </p:spPr>
        <p:txBody>
          <a:bodyPr/>
          <a:lstStyle/>
          <a:p>
            <a:r>
              <a:rPr lang="en-US" dirty="0">
                <a:solidFill>
                  <a:schemeClr val="accent1">
                    <a:lumMod val="75000"/>
                  </a:schemeClr>
                </a:solidFill>
                <a:latin typeface="+mn-lt"/>
              </a:rPr>
              <a:t>DETECTOR INTEGRATION WITH FULL FLEXIBILITY</a:t>
            </a:r>
          </a:p>
        </p:txBody>
      </p:sp>
      <p:sp>
        <p:nvSpPr>
          <p:cNvPr id="3" name="Underrubrik 2">
            <a:extLst>
              <a:ext uri="{FF2B5EF4-FFF2-40B4-BE49-F238E27FC236}">
                <a16:creationId xmlns:a16="http://schemas.microsoft.com/office/drawing/2014/main" id="{E2D06B03-EE91-44E5-948D-0291FF35BFE3}"/>
              </a:ext>
            </a:extLst>
          </p:cNvPr>
          <p:cNvSpPr>
            <a:spLocks noGrp="1"/>
          </p:cNvSpPr>
          <p:nvPr>
            <p:ph type="subTitle" idx="12"/>
          </p:nvPr>
        </p:nvSpPr>
        <p:spPr>
          <a:xfrm>
            <a:off x="811621" y="1922288"/>
            <a:ext cx="5151029" cy="1392623"/>
          </a:xfrm>
        </p:spPr>
        <p:txBody>
          <a:bodyPr/>
          <a:lstStyle/>
          <a:p>
            <a:r>
              <a:rPr lang="en-US" sz="1400" dirty="0"/>
              <a:t>The wall stand and the table can hold either the CXI-710C W, CXDI-401C W or the CXDI-401C Compact. </a:t>
            </a:r>
          </a:p>
          <a:p>
            <a:r>
              <a:rPr lang="en-US" sz="1400" dirty="0"/>
              <a:t>Wireless image transfer for the CXDI-710C W and CXDI-410C W. </a:t>
            </a:r>
          </a:p>
          <a:p>
            <a:r>
              <a:rPr lang="en-US" sz="1400" dirty="0"/>
              <a:t>Automatic charging of battery when the detectors are placed in the detector holders.</a:t>
            </a:r>
          </a:p>
          <a:p>
            <a:endParaRPr lang="sv-SE" dirty="0"/>
          </a:p>
        </p:txBody>
      </p:sp>
      <p:sp>
        <p:nvSpPr>
          <p:cNvPr id="17" name="Rektangel 16">
            <a:extLst>
              <a:ext uri="{FF2B5EF4-FFF2-40B4-BE49-F238E27FC236}">
                <a16:creationId xmlns:a16="http://schemas.microsoft.com/office/drawing/2014/main" id="{1CB04BD2-1929-4CA5-B13A-49C93C22C0C9}"/>
              </a:ext>
            </a:extLst>
          </p:cNvPr>
          <p:cNvSpPr/>
          <p:nvPr/>
        </p:nvSpPr>
        <p:spPr>
          <a:xfrm>
            <a:off x="4176216" y="2121931"/>
            <a:ext cx="2797790" cy="384866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t"/>
          <a:lstStyle/>
          <a:p>
            <a:pPr marL="285750" indent="-285750">
              <a:buFont typeface="Arial" panose="020B0604020202020204" pitchFamily="34" charset="0"/>
              <a:buChar char="•"/>
            </a:pPr>
            <a:endParaRPr lang="sv-SE" dirty="0">
              <a:solidFill>
                <a:schemeClr val="tx1"/>
              </a:solidFill>
            </a:endParaRPr>
          </a:p>
        </p:txBody>
      </p:sp>
      <p:grpSp>
        <p:nvGrpSpPr>
          <p:cNvPr id="20" name="Grupp 19">
            <a:extLst>
              <a:ext uri="{FF2B5EF4-FFF2-40B4-BE49-F238E27FC236}">
                <a16:creationId xmlns:a16="http://schemas.microsoft.com/office/drawing/2014/main" id="{E399DC16-99D8-4591-9308-A3F789536773}"/>
              </a:ext>
            </a:extLst>
          </p:cNvPr>
          <p:cNvGrpSpPr/>
          <p:nvPr/>
        </p:nvGrpSpPr>
        <p:grpSpPr>
          <a:xfrm>
            <a:off x="678875" y="3528552"/>
            <a:ext cx="3393741" cy="1195741"/>
            <a:chOff x="5796800" y="4945626"/>
            <a:chExt cx="5249693" cy="1849662"/>
          </a:xfrm>
        </p:grpSpPr>
        <p:pic>
          <p:nvPicPr>
            <p:cNvPr id="21" name="Picture 2">
              <a:extLst>
                <a:ext uri="{FF2B5EF4-FFF2-40B4-BE49-F238E27FC236}">
                  <a16:creationId xmlns:a16="http://schemas.microsoft.com/office/drawing/2014/main" id="{47749EBE-9F8E-453F-8853-54154762AFEF}"/>
                </a:ext>
              </a:extLst>
            </p:cNvPr>
            <p:cNvPicPr>
              <a:picLocks noChangeAspect="1" noChangeArrowheads="1"/>
            </p:cNvPicPr>
            <p:nvPr/>
          </p:nvPicPr>
          <p:blipFill>
            <a:blip r:embed="rId2" cstate="print"/>
            <a:srcRect/>
            <a:stretch>
              <a:fillRect/>
            </a:stretch>
          </p:blipFill>
          <p:spPr bwMode="auto">
            <a:xfrm>
              <a:off x="8603398" y="4945626"/>
              <a:ext cx="2443095" cy="1849662"/>
            </a:xfrm>
            <a:prstGeom prst="rect">
              <a:avLst/>
            </a:prstGeom>
            <a:noFill/>
            <a:ln w="9525">
              <a:noFill/>
              <a:miter lim="800000"/>
              <a:headEnd/>
              <a:tailEnd/>
            </a:ln>
          </p:spPr>
        </p:pic>
        <p:pic>
          <p:nvPicPr>
            <p:cNvPr id="22" name="Bildobjekt 21">
              <a:extLst>
                <a:ext uri="{FF2B5EF4-FFF2-40B4-BE49-F238E27FC236}">
                  <a16:creationId xmlns:a16="http://schemas.microsoft.com/office/drawing/2014/main" id="{2FDC67D5-875D-41D5-92C5-44B9F6BFCE6F}"/>
                </a:ext>
              </a:extLst>
            </p:cNvPr>
            <p:cNvPicPr>
              <a:picLocks noChangeAspect="1"/>
            </p:cNvPicPr>
            <p:nvPr/>
          </p:nvPicPr>
          <p:blipFill rotWithShape="1">
            <a:blip r:embed="rId3"/>
            <a:srcRect r="69019"/>
            <a:stretch/>
          </p:blipFill>
          <p:spPr>
            <a:xfrm>
              <a:off x="5796800" y="4945626"/>
              <a:ext cx="1335471" cy="1615464"/>
            </a:xfrm>
            <a:prstGeom prst="rect">
              <a:avLst/>
            </a:prstGeom>
          </p:spPr>
        </p:pic>
        <p:pic>
          <p:nvPicPr>
            <p:cNvPr id="23" name="Bildobjekt 22">
              <a:extLst>
                <a:ext uri="{FF2B5EF4-FFF2-40B4-BE49-F238E27FC236}">
                  <a16:creationId xmlns:a16="http://schemas.microsoft.com/office/drawing/2014/main" id="{842494BA-BA79-4CD3-BC76-C66826EC949F}"/>
                </a:ext>
              </a:extLst>
            </p:cNvPr>
            <p:cNvPicPr>
              <a:picLocks noChangeAspect="1"/>
            </p:cNvPicPr>
            <p:nvPr/>
          </p:nvPicPr>
          <p:blipFill rotWithShape="1">
            <a:blip r:embed="rId3"/>
            <a:srcRect l="64390"/>
            <a:stretch/>
          </p:blipFill>
          <p:spPr>
            <a:xfrm>
              <a:off x="7151835" y="4945626"/>
              <a:ext cx="1535020" cy="1615464"/>
            </a:xfrm>
            <a:prstGeom prst="rect">
              <a:avLst/>
            </a:prstGeom>
          </p:spPr>
        </p:pic>
      </p:grpSp>
      <p:pic>
        <p:nvPicPr>
          <p:cNvPr id="24" name="Bildobjekt 23">
            <a:extLst>
              <a:ext uri="{FF2B5EF4-FFF2-40B4-BE49-F238E27FC236}">
                <a16:creationId xmlns:a16="http://schemas.microsoft.com/office/drawing/2014/main" id="{7B7F2A73-4ED8-4DD3-ADC8-DACEFF4B7F3B}"/>
              </a:ext>
            </a:extLst>
          </p:cNvPr>
          <p:cNvPicPr>
            <a:picLocks noChangeAspect="1"/>
          </p:cNvPicPr>
          <p:nvPr/>
        </p:nvPicPr>
        <p:blipFill rotWithShape="1">
          <a:blip r:embed="rId3"/>
          <a:srcRect l="31934" t="28435" r="36109"/>
          <a:stretch/>
        </p:blipFill>
        <p:spPr>
          <a:xfrm rot="5400000">
            <a:off x="4211564" y="3687551"/>
            <a:ext cx="948285" cy="795839"/>
          </a:xfrm>
          <a:prstGeom prst="rect">
            <a:avLst/>
          </a:prstGeom>
        </p:spPr>
      </p:pic>
      <p:sp>
        <p:nvSpPr>
          <p:cNvPr id="7" name="textruta 6">
            <a:extLst>
              <a:ext uri="{FF2B5EF4-FFF2-40B4-BE49-F238E27FC236}">
                <a16:creationId xmlns:a16="http://schemas.microsoft.com/office/drawing/2014/main" id="{380386CF-917F-45DD-863F-5545A7B2F35B}"/>
              </a:ext>
            </a:extLst>
          </p:cNvPr>
          <p:cNvSpPr txBox="1"/>
          <p:nvPr/>
        </p:nvSpPr>
        <p:spPr>
          <a:xfrm>
            <a:off x="765402" y="4532768"/>
            <a:ext cx="1342782" cy="461665"/>
          </a:xfrm>
          <a:prstGeom prst="rect">
            <a:avLst/>
          </a:prstGeom>
          <a:noFill/>
        </p:spPr>
        <p:txBody>
          <a:bodyPr wrap="square" rtlCol="0">
            <a:spAutoFit/>
          </a:bodyPr>
          <a:lstStyle/>
          <a:p>
            <a:r>
              <a:rPr lang="sv-SE" sz="1200" dirty="0" err="1"/>
              <a:t>Free</a:t>
            </a:r>
            <a:r>
              <a:rPr lang="sv-SE" sz="1200" dirty="0"/>
              <a:t>: </a:t>
            </a:r>
            <a:br>
              <a:rPr lang="sv-SE" sz="1200" dirty="0"/>
            </a:br>
            <a:r>
              <a:rPr lang="sv-SE" sz="1200" dirty="0"/>
              <a:t>CXDI-810C W</a:t>
            </a:r>
          </a:p>
        </p:txBody>
      </p:sp>
      <p:sp>
        <p:nvSpPr>
          <p:cNvPr id="26" name="textruta 25">
            <a:extLst>
              <a:ext uri="{FF2B5EF4-FFF2-40B4-BE49-F238E27FC236}">
                <a16:creationId xmlns:a16="http://schemas.microsoft.com/office/drawing/2014/main" id="{D3551F2D-59D2-4411-97EC-6D346C5BBDE0}"/>
              </a:ext>
            </a:extLst>
          </p:cNvPr>
          <p:cNvSpPr txBox="1"/>
          <p:nvPr/>
        </p:nvSpPr>
        <p:spPr>
          <a:xfrm>
            <a:off x="1605683" y="4559613"/>
            <a:ext cx="1342782" cy="276999"/>
          </a:xfrm>
          <a:prstGeom prst="rect">
            <a:avLst/>
          </a:prstGeom>
          <a:noFill/>
        </p:spPr>
        <p:txBody>
          <a:bodyPr wrap="square" rtlCol="0">
            <a:spAutoFit/>
          </a:bodyPr>
          <a:lstStyle/>
          <a:p>
            <a:r>
              <a:rPr lang="sv-SE" sz="1200" dirty="0"/>
              <a:t>CXDI-710C W</a:t>
            </a:r>
          </a:p>
        </p:txBody>
      </p:sp>
      <p:sp>
        <p:nvSpPr>
          <p:cNvPr id="27" name="textruta 26">
            <a:extLst>
              <a:ext uri="{FF2B5EF4-FFF2-40B4-BE49-F238E27FC236}">
                <a16:creationId xmlns:a16="http://schemas.microsoft.com/office/drawing/2014/main" id="{DF2E256B-028D-4994-97CD-0223DE0379F7}"/>
              </a:ext>
            </a:extLst>
          </p:cNvPr>
          <p:cNvSpPr txBox="1"/>
          <p:nvPr/>
        </p:nvSpPr>
        <p:spPr>
          <a:xfrm>
            <a:off x="4072616" y="4685727"/>
            <a:ext cx="1705349" cy="276999"/>
          </a:xfrm>
          <a:prstGeom prst="rect">
            <a:avLst/>
          </a:prstGeom>
          <a:noFill/>
        </p:spPr>
        <p:txBody>
          <a:bodyPr wrap="square" rtlCol="0">
            <a:spAutoFit/>
          </a:bodyPr>
          <a:lstStyle/>
          <a:p>
            <a:r>
              <a:rPr lang="sv-SE" sz="1200" dirty="0"/>
              <a:t>CXDI-410C </a:t>
            </a:r>
            <a:r>
              <a:rPr lang="sv-SE" sz="1200" dirty="0" err="1"/>
              <a:t>Compact</a:t>
            </a:r>
            <a:endParaRPr lang="sv-SE" sz="1200" dirty="0"/>
          </a:p>
        </p:txBody>
      </p:sp>
      <p:sp>
        <p:nvSpPr>
          <p:cNvPr id="28" name="textruta 27">
            <a:extLst>
              <a:ext uri="{FF2B5EF4-FFF2-40B4-BE49-F238E27FC236}">
                <a16:creationId xmlns:a16="http://schemas.microsoft.com/office/drawing/2014/main" id="{35F094F0-9954-4F30-9A5E-139DF5FC2559}"/>
              </a:ext>
            </a:extLst>
          </p:cNvPr>
          <p:cNvSpPr txBox="1"/>
          <p:nvPr/>
        </p:nvSpPr>
        <p:spPr>
          <a:xfrm>
            <a:off x="2881561" y="4659547"/>
            <a:ext cx="1342782" cy="276999"/>
          </a:xfrm>
          <a:prstGeom prst="rect">
            <a:avLst/>
          </a:prstGeom>
          <a:noFill/>
        </p:spPr>
        <p:txBody>
          <a:bodyPr wrap="square" rtlCol="0">
            <a:spAutoFit/>
          </a:bodyPr>
          <a:lstStyle/>
          <a:p>
            <a:r>
              <a:rPr lang="sv-SE" sz="1200" dirty="0"/>
              <a:t>CXDI-410C W</a:t>
            </a:r>
          </a:p>
        </p:txBody>
      </p:sp>
      <p:graphicFrame>
        <p:nvGraphicFramePr>
          <p:cNvPr id="9" name="Tabell 9">
            <a:extLst>
              <a:ext uri="{FF2B5EF4-FFF2-40B4-BE49-F238E27FC236}">
                <a16:creationId xmlns:a16="http://schemas.microsoft.com/office/drawing/2014/main" id="{7464A18F-20E3-4204-82BE-DC42A9F6B88C}"/>
              </a:ext>
            </a:extLst>
          </p:cNvPr>
          <p:cNvGraphicFramePr>
            <a:graphicFrameLocks noGrp="1"/>
          </p:cNvGraphicFramePr>
          <p:nvPr/>
        </p:nvGraphicFramePr>
        <p:xfrm>
          <a:off x="6364072" y="1461826"/>
          <a:ext cx="5530229" cy="3474720"/>
        </p:xfrm>
        <a:graphic>
          <a:graphicData uri="http://schemas.openxmlformats.org/drawingml/2006/table">
            <a:tbl>
              <a:tblPr firstRow="1" bandRow="1">
                <a:tableStyleId>{C4B1156A-380E-4F78-BDF5-A606A8083BF9}</a:tableStyleId>
              </a:tblPr>
              <a:tblGrid>
                <a:gridCol w="685065">
                  <a:extLst>
                    <a:ext uri="{9D8B030D-6E8A-4147-A177-3AD203B41FA5}">
                      <a16:colId xmlns:a16="http://schemas.microsoft.com/office/drawing/2014/main" val="3452275079"/>
                    </a:ext>
                  </a:extLst>
                </a:gridCol>
                <a:gridCol w="1459161">
                  <a:extLst>
                    <a:ext uri="{9D8B030D-6E8A-4147-A177-3AD203B41FA5}">
                      <a16:colId xmlns:a16="http://schemas.microsoft.com/office/drawing/2014/main" val="3275492627"/>
                    </a:ext>
                  </a:extLst>
                </a:gridCol>
                <a:gridCol w="1383631">
                  <a:extLst>
                    <a:ext uri="{9D8B030D-6E8A-4147-A177-3AD203B41FA5}">
                      <a16:colId xmlns:a16="http://schemas.microsoft.com/office/drawing/2014/main" val="2951358000"/>
                    </a:ext>
                  </a:extLst>
                </a:gridCol>
                <a:gridCol w="987607">
                  <a:extLst>
                    <a:ext uri="{9D8B030D-6E8A-4147-A177-3AD203B41FA5}">
                      <a16:colId xmlns:a16="http://schemas.microsoft.com/office/drawing/2014/main" val="2505189167"/>
                    </a:ext>
                  </a:extLst>
                </a:gridCol>
                <a:gridCol w="1014765">
                  <a:extLst>
                    <a:ext uri="{9D8B030D-6E8A-4147-A177-3AD203B41FA5}">
                      <a16:colId xmlns:a16="http://schemas.microsoft.com/office/drawing/2014/main" val="1149834840"/>
                    </a:ext>
                  </a:extLst>
                </a:gridCol>
              </a:tblGrid>
              <a:tr h="224013">
                <a:tc>
                  <a:txBody>
                    <a:bodyPr/>
                    <a:lstStyle/>
                    <a:p>
                      <a:r>
                        <a:rPr lang="sv-SE" sz="1000" dirty="0" err="1">
                          <a:solidFill>
                            <a:schemeClr val="bg1"/>
                          </a:solidFill>
                        </a:rPr>
                        <a:t>Detector</a:t>
                      </a:r>
                      <a:endParaRPr lang="sv-SE" sz="1000" dirty="0">
                        <a:solidFill>
                          <a:schemeClr val="bg1"/>
                        </a:solidFill>
                      </a:endParaRPr>
                    </a:p>
                  </a:txBody>
                  <a:tcPr>
                    <a:solidFill>
                      <a:schemeClr val="tx2"/>
                    </a:solidFill>
                  </a:tcPr>
                </a:tc>
                <a:tc>
                  <a:txBody>
                    <a:bodyPr/>
                    <a:lstStyle/>
                    <a:p>
                      <a:r>
                        <a:rPr lang="sv-SE" sz="1000" dirty="0">
                          <a:solidFill>
                            <a:schemeClr val="bg1"/>
                          </a:solidFill>
                        </a:rPr>
                        <a:t>Wall </a:t>
                      </a:r>
                      <a:r>
                        <a:rPr lang="sv-SE" sz="1000" dirty="0" err="1">
                          <a:solidFill>
                            <a:schemeClr val="bg1"/>
                          </a:solidFill>
                        </a:rPr>
                        <a:t>stand</a:t>
                      </a:r>
                      <a:endParaRPr lang="sv-SE" sz="1000" dirty="0">
                        <a:solidFill>
                          <a:schemeClr val="bg1"/>
                        </a:solidFill>
                      </a:endParaRPr>
                    </a:p>
                  </a:txBody>
                  <a:tcPr>
                    <a:solidFill>
                      <a:schemeClr val="tx2"/>
                    </a:solidFill>
                  </a:tcPr>
                </a:tc>
                <a:tc>
                  <a:txBody>
                    <a:bodyPr/>
                    <a:lstStyle/>
                    <a:p>
                      <a:r>
                        <a:rPr lang="sv-SE" sz="1000" dirty="0">
                          <a:solidFill>
                            <a:schemeClr val="bg1"/>
                          </a:solidFill>
                        </a:rPr>
                        <a:t>Table</a:t>
                      </a:r>
                    </a:p>
                  </a:txBody>
                  <a:tcPr>
                    <a:solidFill>
                      <a:schemeClr val="tx2"/>
                    </a:solidFill>
                  </a:tcPr>
                </a:tc>
                <a:tc>
                  <a:txBody>
                    <a:bodyPr/>
                    <a:lstStyle/>
                    <a:p>
                      <a:r>
                        <a:rPr lang="sv-SE" sz="1000" dirty="0" err="1">
                          <a:solidFill>
                            <a:schemeClr val="bg1"/>
                          </a:solidFill>
                        </a:rPr>
                        <a:t>Free</a:t>
                      </a:r>
                      <a:endParaRPr lang="sv-SE" sz="1000" dirty="0">
                        <a:solidFill>
                          <a:schemeClr val="bg1"/>
                        </a:solidFill>
                      </a:endParaRPr>
                    </a:p>
                  </a:txBody>
                  <a:tcPr>
                    <a:solidFill>
                      <a:schemeClr val="tx2"/>
                    </a:solidFill>
                  </a:tcPr>
                </a:tc>
                <a:tc>
                  <a:txBody>
                    <a:bodyPr/>
                    <a:lstStyle/>
                    <a:p>
                      <a:r>
                        <a:rPr lang="sv-SE" sz="1000" dirty="0" err="1">
                          <a:solidFill>
                            <a:schemeClr val="bg1"/>
                          </a:solidFill>
                        </a:rPr>
                        <a:t>Details</a:t>
                      </a:r>
                      <a:r>
                        <a:rPr lang="sv-SE" sz="1000" dirty="0">
                          <a:solidFill>
                            <a:schemeClr val="bg1"/>
                          </a:solidFill>
                        </a:rPr>
                        <a:t>: </a:t>
                      </a:r>
                    </a:p>
                  </a:txBody>
                  <a:tcPr>
                    <a:solidFill>
                      <a:schemeClr val="tx2"/>
                    </a:solidFill>
                  </a:tcPr>
                </a:tc>
                <a:extLst>
                  <a:ext uri="{0D108BD9-81ED-4DB2-BD59-A6C34878D82A}">
                    <a16:rowId xmlns:a16="http://schemas.microsoft.com/office/drawing/2014/main" val="2241630281"/>
                  </a:ext>
                </a:extLst>
              </a:tr>
              <a:tr h="224013">
                <a:tc rowSpan="2">
                  <a:txBody>
                    <a:bodyPr/>
                    <a:lstStyle/>
                    <a:p>
                      <a:r>
                        <a:rPr lang="sv-SE" sz="1000" b="1" dirty="0"/>
                        <a:t>CXDI-410C</a:t>
                      </a:r>
                    </a:p>
                  </a:txBody>
                  <a:tcPr anchor="ctr">
                    <a:solidFill>
                      <a:schemeClr val="accent4">
                        <a:lumMod val="20000"/>
                        <a:lumOff val="80000"/>
                      </a:schemeClr>
                    </a:solidFill>
                  </a:tcPr>
                </a:tc>
                <a:tc>
                  <a:txBody>
                    <a:bodyPr/>
                    <a:lstStyle/>
                    <a:p>
                      <a:pPr algn="ctr"/>
                      <a:r>
                        <a:rPr lang="sv-SE" sz="1000" dirty="0" err="1"/>
                        <a:t>yes</a:t>
                      </a:r>
                      <a:endParaRPr lang="sv-SE" sz="1000" dirty="0"/>
                    </a:p>
                  </a:txBody>
                  <a:tcPr>
                    <a:solidFill>
                      <a:schemeClr val="accent4">
                        <a:lumMod val="20000"/>
                        <a:lumOff val="80000"/>
                      </a:schemeClr>
                    </a:solidFill>
                  </a:tcPr>
                </a:tc>
                <a:tc>
                  <a:txBody>
                    <a:bodyPr/>
                    <a:lstStyle/>
                    <a:p>
                      <a:pPr algn="ctr"/>
                      <a:r>
                        <a:rPr lang="sv-SE" sz="1000" dirty="0" err="1"/>
                        <a:t>yes</a:t>
                      </a:r>
                      <a:endParaRPr lang="sv-SE" sz="1000" dirty="0"/>
                    </a:p>
                  </a:txBody>
                  <a:tcPr>
                    <a:solidFill>
                      <a:schemeClr val="accent4">
                        <a:lumMod val="20000"/>
                        <a:lumOff val="80000"/>
                      </a:schemeClr>
                    </a:solidFill>
                  </a:tcPr>
                </a:tc>
                <a:tc>
                  <a:txBody>
                    <a:bodyPr/>
                    <a:lstStyle/>
                    <a:p>
                      <a:pPr algn="ctr"/>
                      <a:r>
                        <a:rPr lang="sv-SE" sz="1000" dirty="0" err="1"/>
                        <a:t>Yes</a:t>
                      </a:r>
                      <a:endParaRPr lang="sv-SE" sz="1000" dirty="0"/>
                    </a:p>
                  </a:txBody>
                  <a:tcPr>
                    <a:solidFill>
                      <a:schemeClr val="accent4">
                        <a:lumMod val="20000"/>
                        <a:lumOff val="80000"/>
                      </a:schemeClr>
                    </a:solidFill>
                  </a:tcPr>
                </a:tc>
                <a:tc rowSpan="2">
                  <a:txBody>
                    <a:bodyPr/>
                    <a:lstStyle/>
                    <a:p>
                      <a:pPr algn="ctr"/>
                      <a:r>
                        <a:rPr lang="sv-SE" sz="1000" dirty="0" err="1"/>
                        <a:t>Wireless</a:t>
                      </a:r>
                      <a:r>
                        <a:rPr lang="sv-SE" sz="1000" dirty="0"/>
                        <a:t> </a:t>
                      </a:r>
                    </a:p>
                    <a:p>
                      <a:pPr algn="ctr"/>
                      <a:r>
                        <a:rPr lang="sv-SE" sz="1000" dirty="0"/>
                        <a:t>42,6 x 1,5 cm </a:t>
                      </a:r>
                    </a:p>
                    <a:p>
                      <a:pPr algn="ctr"/>
                      <a:r>
                        <a:rPr lang="sv-SE" sz="1000" dirty="0"/>
                        <a:t>2,8 kg</a:t>
                      </a:r>
                    </a:p>
                    <a:p>
                      <a:pPr algn="ctr"/>
                      <a:endParaRPr lang="sv-SE" sz="1000" dirty="0"/>
                    </a:p>
                  </a:txBody>
                  <a:tcPr>
                    <a:solidFill>
                      <a:schemeClr val="accent4">
                        <a:lumMod val="20000"/>
                        <a:lumOff val="80000"/>
                      </a:schemeClr>
                    </a:solidFill>
                  </a:tcPr>
                </a:tc>
                <a:extLst>
                  <a:ext uri="{0D108BD9-81ED-4DB2-BD59-A6C34878D82A}">
                    <a16:rowId xmlns:a16="http://schemas.microsoft.com/office/drawing/2014/main" val="3288266048"/>
                  </a:ext>
                </a:extLst>
              </a:tr>
              <a:tr h="504030">
                <a:tc vMerge="1">
                  <a:txBody>
                    <a:bodyPr/>
                    <a:lstStyle/>
                    <a:p>
                      <a:endParaRPr lang="sv-SE" sz="1400" dirty="0"/>
                    </a:p>
                  </a:txBody>
                  <a:tcPr/>
                </a:tc>
                <a:tc>
                  <a:txBody>
                    <a:bodyPr/>
                    <a:lstStyle/>
                    <a:p>
                      <a:pPr marL="285750" indent="-285750" algn="l">
                        <a:buFont typeface="Arial" panose="020B0604020202020204" pitchFamily="34" charset="0"/>
                        <a:buChar char="•"/>
                      </a:pPr>
                      <a:r>
                        <a:rPr lang="sv-SE" sz="1000" dirty="0"/>
                        <a:t>Status </a:t>
                      </a:r>
                      <a:r>
                        <a:rPr lang="sv-SE" sz="1000" dirty="0" err="1"/>
                        <a:t>indicator</a:t>
                      </a:r>
                      <a:endParaRPr lang="sv-SE" sz="1000" dirty="0"/>
                    </a:p>
                    <a:p>
                      <a:pPr marL="285750" indent="-285750" algn="l">
                        <a:buFont typeface="Arial" panose="020B0604020202020204" pitchFamily="34" charset="0"/>
                        <a:buChar char="•"/>
                      </a:pPr>
                      <a:r>
                        <a:rPr lang="sv-SE" sz="1000" dirty="0" err="1"/>
                        <a:t>Charging</a:t>
                      </a:r>
                      <a:r>
                        <a:rPr lang="sv-SE" sz="1000" dirty="0"/>
                        <a:t> in </a:t>
                      </a:r>
                      <a:r>
                        <a:rPr lang="sv-SE" sz="1000" dirty="0" err="1"/>
                        <a:t>holder</a:t>
                      </a:r>
                      <a:endParaRPr lang="sv-SE" sz="1000" dirty="0"/>
                    </a:p>
                  </a:txBody>
                  <a:tcPr>
                    <a:solidFill>
                      <a:schemeClr val="accent4">
                        <a:lumMod val="20000"/>
                        <a:lumOff val="80000"/>
                      </a:schemeClr>
                    </a:solidFill>
                  </a:tcPr>
                </a:tc>
                <a:tc>
                  <a:txBody>
                    <a:bodyPr/>
                    <a:lstStyle/>
                    <a:p>
                      <a:pPr marL="285750" indent="-285750" algn="l">
                        <a:buFont typeface="Arial" panose="020B0604020202020204" pitchFamily="34" charset="0"/>
                        <a:buChar char="•"/>
                      </a:pPr>
                      <a:r>
                        <a:rPr lang="sv-SE" sz="1000" dirty="0"/>
                        <a:t>Status </a:t>
                      </a:r>
                      <a:r>
                        <a:rPr lang="sv-SE" sz="1000" dirty="0" err="1"/>
                        <a:t>indicator</a:t>
                      </a:r>
                      <a:endParaRPr lang="sv-SE" sz="1000" dirty="0"/>
                    </a:p>
                    <a:p>
                      <a:pPr marL="285750" indent="-285750" algn="l">
                        <a:buFont typeface="Arial" panose="020B0604020202020204" pitchFamily="34" charset="0"/>
                        <a:buChar char="•"/>
                      </a:pPr>
                      <a:r>
                        <a:rPr lang="sv-SE" sz="1000" dirty="0" err="1"/>
                        <a:t>Charging</a:t>
                      </a:r>
                      <a:r>
                        <a:rPr lang="sv-SE" sz="1000" dirty="0"/>
                        <a:t> in </a:t>
                      </a:r>
                      <a:r>
                        <a:rPr lang="sv-SE" sz="1000" dirty="0" err="1"/>
                        <a:t>holder</a:t>
                      </a:r>
                      <a:endParaRPr lang="sv-SE" sz="1000" dirty="0"/>
                    </a:p>
                  </a:txBody>
                  <a:tcPr>
                    <a:solidFill>
                      <a:schemeClr val="accent4">
                        <a:lumMod val="20000"/>
                        <a:lumOff val="80000"/>
                      </a:schemeClr>
                    </a:solidFill>
                  </a:tcPr>
                </a:tc>
                <a:tc>
                  <a:txBody>
                    <a:bodyPr/>
                    <a:lstStyle/>
                    <a:p>
                      <a:pPr algn="ctr"/>
                      <a:endParaRPr lang="sv-SE" sz="1000" dirty="0"/>
                    </a:p>
                  </a:txBody>
                  <a:tcPr>
                    <a:solidFill>
                      <a:schemeClr val="accent4">
                        <a:lumMod val="20000"/>
                        <a:lumOff val="80000"/>
                      </a:schemeClr>
                    </a:solidFill>
                  </a:tcPr>
                </a:tc>
                <a:tc vMerge="1">
                  <a:txBody>
                    <a:bodyPr/>
                    <a:lstStyle/>
                    <a:p>
                      <a:pPr algn="ctr"/>
                      <a:endParaRPr lang="sv-SE" sz="1400" dirty="0"/>
                    </a:p>
                  </a:txBody>
                  <a:tcPr/>
                </a:tc>
                <a:extLst>
                  <a:ext uri="{0D108BD9-81ED-4DB2-BD59-A6C34878D82A}">
                    <a16:rowId xmlns:a16="http://schemas.microsoft.com/office/drawing/2014/main" val="3199630114"/>
                  </a:ext>
                </a:extLst>
              </a:tr>
              <a:tr h="224013">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000" b="1" dirty="0"/>
                        <a:t>CXDI-710C</a:t>
                      </a:r>
                    </a:p>
                  </a:txBody>
                  <a:tcPr>
                    <a:solidFill>
                      <a:schemeClr val="bg1"/>
                    </a:solidFill>
                  </a:tcPr>
                </a:tc>
                <a:tc>
                  <a:txBody>
                    <a:bodyPr/>
                    <a:lstStyle/>
                    <a:p>
                      <a:pPr algn="ctr"/>
                      <a:r>
                        <a:rPr lang="sv-SE" sz="1000" dirty="0" err="1"/>
                        <a:t>yes</a:t>
                      </a:r>
                      <a:endParaRPr lang="sv-SE" sz="1000" dirty="0"/>
                    </a:p>
                  </a:txBody>
                  <a:tcPr>
                    <a:solidFill>
                      <a:schemeClr val="bg1"/>
                    </a:solidFill>
                  </a:tcPr>
                </a:tc>
                <a:tc>
                  <a:txBody>
                    <a:bodyPr/>
                    <a:lstStyle/>
                    <a:p>
                      <a:pPr algn="ctr"/>
                      <a:r>
                        <a:rPr lang="sv-SE" sz="1000" dirty="0" err="1"/>
                        <a:t>yes</a:t>
                      </a:r>
                      <a:endParaRPr lang="sv-SE" sz="1000" dirty="0"/>
                    </a:p>
                  </a:txBody>
                  <a:tcPr>
                    <a:solidFill>
                      <a:schemeClr val="bg1"/>
                    </a:solidFill>
                  </a:tcPr>
                </a:tc>
                <a:tc>
                  <a:txBody>
                    <a:bodyPr/>
                    <a:lstStyle/>
                    <a:p>
                      <a:pPr algn="ctr"/>
                      <a:r>
                        <a:rPr lang="sv-SE" sz="1000" dirty="0" err="1"/>
                        <a:t>Yes</a:t>
                      </a:r>
                      <a:endParaRPr lang="sv-SE" sz="1000" dirty="0"/>
                    </a:p>
                  </a:txBody>
                  <a:tcPr>
                    <a:solidFill>
                      <a:schemeClr val="bg1"/>
                    </a:solidFill>
                  </a:tcPr>
                </a:tc>
                <a:tc rowSpan="2">
                  <a:txBody>
                    <a:bodyPr/>
                    <a:lstStyle/>
                    <a:p>
                      <a:pPr algn="ctr"/>
                      <a:r>
                        <a:rPr lang="sv-SE" sz="1000" dirty="0" err="1"/>
                        <a:t>Wireless</a:t>
                      </a:r>
                      <a:r>
                        <a:rPr lang="sv-SE" sz="1000" dirty="0"/>
                        <a:t> </a:t>
                      </a:r>
                    </a:p>
                    <a:p>
                      <a:pPr algn="ctr"/>
                      <a:r>
                        <a:rPr lang="sv-SE" sz="1000" dirty="0"/>
                        <a:t>35,0 x 42,6 cm </a:t>
                      </a:r>
                    </a:p>
                    <a:p>
                      <a:pPr algn="ctr"/>
                      <a:r>
                        <a:rPr lang="sv-SE" sz="1000" dirty="0"/>
                        <a:t>2,3 kg</a:t>
                      </a:r>
                    </a:p>
                  </a:txBody>
                  <a:tcPr>
                    <a:solidFill>
                      <a:schemeClr val="bg1"/>
                    </a:solidFill>
                  </a:tcPr>
                </a:tc>
                <a:extLst>
                  <a:ext uri="{0D108BD9-81ED-4DB2-BD59-A6C34878D82A}">
                    <a16:rowId xmlns:a16="http://schemas.microsoft.com/office/drawing/2014/main" val="2476729605"/>
                  </a:ext>
                </a:extLst>
              </a:tr>
              <a:tr h="504030">
                <a:tc vMerge="1">
                  <a:txBody>
                    <a:bodyPr/>
                    <a:lstStyle/>
                    <a:p>
                      <a:endParaRPr lang="sv-SE" sz="1400" dirty="0"/>
                    </a:p>
                  </a:txBody>
                  <a:tcPr/>
                </a:tc>
                <a:tc>
                  <a:txBody>
                    <a:bodyPr/>
                    <a:lstStyle/>
                    <a:p>
                      <a:pPr marL="285750" indent="-285750" algn="l">
                        <a:buFont typeface="Arial" panose="020B0604020202020204" pitchFamily="34" charset="0"/>
                        <a:buChar char="•"/>
                      </a:pPr>
                      <a:r>
                        <a:rPr lang="sv-SE" sz="1000" dirty="0"/>
                        <a:t>Status </a:t>
                      </a:r>
                      <a:r>
                        <a:rPr lang="sv-SE" sz="1000" dirty="0" err="1"/>
                        <a:t>indicator</a:t>
                      </a:r>
                      <a:endParaRPr lang="sv-SE" sz="1000" dirty="0"/>
                    </a:p>
                    <a:p>
                      <a:pPr marL="285750" indent="-285750" algn="l">
                        <a:buFont typeface="Arial" panose="020B0604020202020204" pitchFamily="34" charset="0"/>
                        <a:buChar char="•"/>
                      </a:pPr>
                      <a:r>
                        <a:rPr lang="sv-SE" sz="1000" dirty="0" err="1"/>
                        <a:t>Charging</a:t>
                      </a:r>
                      <a:r>
                        <a:rPr lang="sv-SE" sz="1000" dirty="0"/>
                        <a:t> in </a:t>
                      </a:r>
                      <a:r>
                        <a:rPr lang="sv-SE" sz="1000" dirty="0" err="1"/>
                        <a:t>holder</a:t>
                      </a:r>
                      <a:endParaRPr lang="sv-SE" sz="1000" dirty="0"/>
                    </a:p>
                  </a:txBody>
                  <a:tcPr>
                    <a:solidFill>
                      <a:schemeClr val="bg1"/>
                    </a:solidFill>
                  </a:tcPr>
                </a:tc>
                <a:tc>
                  <a:txBody>
                    <a:bodyPr/>
                    <a:lstStyle/>
                    <a:p>
                      <a:pPr marL="285750" indent="-285750" algn="l">
                        <a:buFont typeface="Arial" panose="020B0604020202020204" pitchFamily="34" charset="0"/>
                        <a:buChar char="•"/>
                      </a:pPr>
                      <a:r>
                        <a:rPr lang="sv-SE" sz="1000" dirty="0"/>
                        <a:t>Status </a:t>
                      </a:r>
                      <a:r>
                        <a:rPr lang="sv-SE" sz="1000" dirty="0" err="1"/>
                        <a:t>indicator</a:t>
                      </a:r>
                      <a:endParaRPr lang="sv-SE" sz="1000" dirty="0"/>
                    </a:p>
                    <a:p>
                      <a:pPr marL="285750" indent="-285750" algn="l">
                        <a:buFont typeface="Arial" panose="020B0604020202020204" pitchFamily="34" charset="0"/>
                        <a:buChar char="•"/>
                      </a:pPr>
                      <a:r>
                        <a:rPr lang="sv-SE" sz="1000" dirty="0" err="1"/>
                        <a:t>Charging</a:t>
                      </a:r>
                      <a:r>
                        <a:rPr lang="sv-SE" sz="1000" dirty="0"/>
                        <a:t> in </a:t>
                      </a:r>
                      <a:r>
                        <a:rPr lang="sv-SE" sz="1000" dirty="0" err="1"/>
                        <a:t>holder</a:t>
                      </a:r>
                      <a:endParaRPr lang="sv-SE" sz="1000" dirty="0"/>
                    </a:p>
                  </a:txBody>
                  <a:tcPr>
                    <a:solidFill>
                      <a:schemeClr val="bg1"/>
                    </a:solidFill>
                  </a:tcPr>
                </a:tc>
                <a:tc>
                  <a:txBody>
                    <a:bodyPr/>
                    <a:lstStyle/>
                    <a:p>
                      <a:pPr algn="ctr"/>
                      <a:endParaRPr lang="sv-SE" sz="1000" dirty="0"/>
                    </a:p>
                  </a:txBody>
                  <a:tcPr>
                    <a:solidFill>
                      <a:schemeClr val="bg1"/>
                    </a:solidFill>
                  </a:tcPr>
                </a:tc>
                <a:tc vMerge="1">
                  <a:txBody>
                    <a:bodyPr/>
                    <a:lstStyle/>
                    <a:p>
                      <a:pPr algn="ctr"/>
                      <a:endParaRPr lang="sv-SE" sz="1400" dirty="0"/>
                    </a:p>
                  </a:txBody>
                  <a:tcPr/>
                </a:tc>
                <a:extLst>
                  <a:ext uri="{0D108BD9-81ED-4DB2-BD59-A6C34878D82A}">
                    <a16:rowId xmlns:a16="http://schemas.microsoft.com/office/drawing/2014/main" val="203503245"/>
                  </a:ext>
                </a:extLst>
              </a:tr>
              <a:tr h="504030">
                <a:tc>
                  <a:txBody>
                    <a:bodyPr/>
                    <a:lstStyle/>
                    <a:p>
                      <a:r>
                        <a:rPr lang="sv-SE" sz="1000" b="1" kern="1200" dirty="0">
                          <a:solidFill>
                            <a:schemeClr val="dk1"/>
                          </a:solidFill>
                          <a:effectLst/>
                          <a:latin typeface="+mn-lt"/>
                          <a:ea typeface="+mn-ea"/>
                          <a:cs typeface="+mn-cs"/>
                        </a:rPr>
                        <a:t>CXDI-810C</a:t>
                      </a:r>
                      <a:endParaRPr lang="sv-SE" sz="1000" b="1" dirty="0"/>
                    </a:p>
                  </a:txBody>
                  <a:tcPr/>
                </a:tc>
                <a:tc>
                  <a:txBody>
                    <a:bodyPr/>
                    <a:lstStyle/>
                    <a:p>
                      <a:pPr algn="ctr"/>
                      <a:r>
                        <a:rPr lang="sv-SE" sz="1000" dirty="0"/>
                        <a:t>Not </a:t>
                      </a:r>
                      <a:r>
                        <a:rPr lang="sv-SE" sz="1000" dirty="0" err="1"/>
                        <a:t>applicable</a:t>
                      </a:r>
                      <a:endParaRPr lang="sv-SE" sz="10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sv-SE" sz="1000" dirty="0"/>
                        <a:t>Not </a:t>
                      </a:r>
                      <a:r>
                        <a:rPr lang="sv-SE" sz="1000" dirty="0" err="1"/>
                        <a:t>applicable</a:t>
                      </a:r>
                      <a:endParaRPr lang="sv-SE" sz="1000" dirty="0"/>
                    </a:p>
                  </a:txBody>
                  <a:tcPr/>
                </a:tc>
                <a:tc>
                  <a:txBody>
                    <a:bodyPr/>
                    <a:lstStyle/>
                    <a:p>
                      <a:pPr algn="ctr"/>
                      <a:r>
                        <a:rPr lang="sv-SE" sz="1000" dirty="0" err="1"/>
                        <a:t>yes</a:t>
                      </a:r>
                      <a:endParaRPr lang="sv-SE" sz="1000" dirty="0"/>
                    </a:p>
                  </a:txBody>
                  <a:tcPr/>
                </a:tc>
                <a:tc>
                  <a:txBody>
                    <a:bodyPr/>
                    <a:lstStyle/>
                    <a:p>
                      <a:pPr algn="ctr"/>
                      <a:r>
                        <a:rPr lang="sv-SE" sz="1000" dirty="0" err="1"/>
                        <a:t>Wireless</a:t>
                      </a:r>
                      <a:endParaRPr lang="sv-SE" sz="1000" dirty="0"/>
                    </a:p>
                    <a:p>
                      <a:pPr algn="ctr"/>
                      <a:r>
                        <a:rPr lang="sv-SE" sz="1000" dirty="0"/>
                        <a:t>35,0 x 27,4 cm</a:t>
                      </a:r>
                    </a:p>
                    <a:p>
                      <a:pPr algn="ctr"/>
                      <a:r>
                        <a:rPr lang="sv-SE" sz="1000" dirty="0"/>
                        <a:t>1,8 kg</a:t>
                      </a:r>
                    </a:p>
                  </a:txBody>
                  <a:tcPr/>
                </a:tc>
                <a:extLst>
                  <a:ext uri="{0D108BD9-81ED-4DB2-BD59-A6C34878D82A}">
                    <a16:rowId xmlns:a16="http://schemas.microsoft.com/office/drawing/2014/main" val="2410272543"/>
                  </a:ext>
                </a:extLst>
              </a:tr>
              <a:tr h="364021">
                <a:tc>
                  <a:txBody>
                    <a:bodyPr/>
                    <a:lstStyle/>
                    <a:p>
                      <a:r>
                        <a:rPr lang="sv-SE" sz="1000" b="1" kern="1200" dirty="0">
                          <a:solidFill>
                            <a:schemeClr val="dk1"/>
                          </a:solidFill>
                          <a:effectLst/>
                          <a:latin typeface="+mn-lt"/>
                          <a:ea typeface="+mn-ea"/>
                          <a:cs typeface="+mn-cs"/>
                        </a:rPr>
                        <a:t>CXDI-401C </a:t>
                      </a:r>
                      <a:r>
                        <a:rPr lang="sv-SE" sz="1000" b="1" kern="1200" dirty="0" err="1">
                          <a:solidFill>
                            <a:schemeClr val="dk1"/>
                          </a:solidFill>
                          <a:effectLst/>
                          <a:latin typeface="+mn-lt"/>
                          <a:ea typeface="+mn-ea"/>
                          <a:cs typeface="+mn-cs"/>
                        </a:rPr>
                        <a:t>Compact</a:t>
                      </a:r>
                      <a:endParaRPr lang="sv-SE" sz="1000" b="1" dirty="0"/>
                    </a:p>
                  </a:txBody>
                  <a:tcPr/>
                </a:tc>
                <a:tc>
                  <a:txBody>
                    <a:bodyPr/>
                    <a:lstStyle/>
                    <a:p>
                      <a:pPr algn="ctr"/>
                      <a:r>
                        <a:rPr lang="sv-SE" sz="1000" dirty="0" err="1"/>
                        <a:t>yes</a:t>
                      </a:r>
                      <a:endParaRPr lang="sv-SE" sz="1000" dirty="0"/>
                    </a:p>
                  </a:txBody>
                  <a:tcPr/>
                </a:tc>
                <a:tc>
                  <a:txBody>
                    <a:bodyPr/>
                    <a:lstStyle/>
                    <a:p>
                      <a:pPr algn="ctr"/>
                      <a:r>
                        <a:rPr lang="sv-SE" sz="1000" dirty="0" err="1"/>
                        <a:t>yes</a:t>
                      </a:r>
                      <a:endParaRPr lang="sv-SE" sz="10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sv-SE" sz="1000" dirty="0"/>
                        <a:t>Not </a:t>
                      </a:r>
                      <a:r>
                        <a:rPr lang="sv-SE" sz="1000" dirty="0" err="1"/>
                        <a:t>applicable</a:t>
                      </a:r>
                      <a:endParaRPr lang="sv-SE" sz="1000" dirty="0"/>
                    </a:p>
                  </a:txBody>
                  <a:tcPr/>
                </a:tc>
                <a:tc>
                  <a:txBody>
                    <a:bodyPr/>
                    <a:lstStyle/>
                    <a:p>
                      <a:pPr algn="ctr"/>
                      <a:r>
                        <a:rPr lang="sv-SE" sz="1000" dirty="0"/>
                        <a:t>Fix </a:t>
                      </a:r>
                    </a:p>
                    <a:p>
                      <a:pPr algn="ctr"/>
                      <a:r>
                        <a:rPr lang="sv-SE" sz="1000" dirty="0"/>
                        <a:t>46 x 49 cm</a:t>
                      </a:r>
                    </a:p>
                  </a:txBody>
                  <a:tcPr/>
                </a:tc>
                <a:extLst>
                  <a:ext uri="{0D108BD9-81ED-4DB2-BD59-A6C34878D82A}">
                    <a16:rowId xmlns:a16="http://schemas.microsoft.com/office/drawing/2014/main" val="3713923564"/>
                  </a:ext>
                </a:extLst>
              </a:tr>
              <a:tr h="504030">
                <a:tc>
                  <a:txBody>
                    <a:bodyPr/>
                    <a:lstStyle/>
                    <a:p>
                      <a:r>
                        <a:rPr lang="sv-SE" sz="1000" b="1" i="1" dirty="0" err="1"/>
                        <a:t>Other</a:t>
                      </a:r>
                      <a:r>
                        <a:rPr lang="sv-SE" sz="1000" b="1" i="1" dirty="0"/>
                        <a:t> options: </a:t>
                      </a:r>
                    </a:p>
                  </a:txBody>
                  <a:tcPr/>
                </a:tc>
                <a:tc>
                  <a:txBody>
                    <a:bodyPr/>
                    <a:lstStyle/>
                    <a:p>
                      <a:pPr algn="ctr"/>
                      <a:r>
                        <a:rPr lang="en-US" sz="1000" kern="1200" dirty="0">
                          <a:solidFill>
                            <a:schemeClr val="dk1"/>
                          </a:solidFill>
                          <a:effectLst/>
                          <a:latin typeface="+mn-lt"/>
                          <a:ea typeface="+mn-ea"/>
                          <a:cs typeface="+mn-cs"/>
                        </a:rPr>
                        <a:t>Left/Right hand loading of grid &amp; Wireless detector</a:t>
                      </a:r>
                      <a:endParaRPr lang="sv-SE" sz="10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sv-SE" sz="1000" dirty="0"/>
                        <a:t>Not </a:t>
                      </a:r>
                      <a:r>
                        <a:rPr lang="sv-SE" sz="1000" dirty="0" err="1"/>
                        <a:t>applicable</a:t>
                      </a:r>
                      <a:endParaRPr lang="sv-SE" sz="10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sv-SE" sz="1000" dirty="0"/>
                        <a:t>Not </a:t>
                      </a:r>
                      <a:r>
                        <a:rPr lang="sv-SE" sz="1000" dirty="0" err="1"/>
                        <a:t>applicable</a:t>
                      </a:r>
                      <a:endParaRPr lang="sv-SE" sz="1000" dirty="0"/>
                    </a:p>
                  </a:txBody>
                  <a:tcPr/>
                </a:tc>
                <a:tc>
                  <a:txBody>
                    <a:bodyPr/>
                    <a:lstStyle/>
                    <a:p>
                      <a:pPr algn="ctr"/>
                      <a:endParaRPr lang="sv-SE" sz="1000" dirty="0"/>
                    </a:p>
                  </a:txBody>
                  <a:tcPr/>
                </a:tc>
                <a:extLst>
                  <a:ext uri="{0D108BD9-81ED-4DB2-BD59-A6C34878D82A}">
                    <a16:rowId xmlns:a16="http://schemas.microsoft.com/office/drawing/2014/main" val="2960638584"/>
                  </a:ext>
                </a:extLst>
              </a:tr>
            </a:tbl>
          </a:graphicData>
        </a:graphic>
      </p:graphicFrame>
      <p:pic>
        <p:nvPicPr>
          <p:cNvPr id="25" name="Bildobjekt 24" descr="En bild som visar enhet&#10;&#10;Automatiskt genererad beskrivning">
            <a:extLst>
              <a:ext uri="{FF2B5EF4-FFF2-40B4-BE49-F238E27FC236}">
                <a16:creationId xmlns:a16="http://schemas.microsoft.com/office/drawing/2014/main" id="{8AFF8692-F93D-429C-B6B4-34C745F854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62099" y="125961"/>
            <a:ext cx="694099" cy="694099"/>
          </a:xfrm>
          <a:prstGeom prst="rect">
            <a:avLst/>
          </a:prstGeom>
        </p:spPr>
      </p:pic>
      <p:pic>
        <p:nvPicPr>
          <p:cNvPr id="29" name="Bildobjekt 28">
            <a:extLst>
              <a:ext uri="{FF2B5EF4-FFF2-40B4-BE49-F238E27FC236}">
                <a16:creationId xmlns:a16="http://schemas.microsoft.com/office/drawing/2014/main" id="{D5490FBE-7627-4120-943C-A04EC4C4BE5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64981" y="6402909"/>
            <a:ext cx="1330557" cy="279179"/>
          </a:xfrm>
          <a:prstGeom prst="rect">
            <a:avLst/>
          </a:prstGeom>
        </p:spPr>
      </p:pic>
    </p:spTree>
    <p:extLst>
      <p:ext uri="{BB962C8B-B14F-4D97-AF65-F5344CB8AC3E}">
        <p14:creationId xmlns:p14="http://schemas.microsoft.com/office/powerpoint/2010/main" val="19297055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E7679594-67BD-4251-9D91-B09F6F34BA36}"/>
              </a:ext>
            </a:extLst>
          </p:cNvPr>
          <p:cNvSpPr>
            <a:spLocks noGrp="1"/>
          </p:cNvSpPr>
          <p:nvPr>
            <p:ph type="title"/>
          </p:nvPr>
        </p:nvSpPr>
        <p:spPr/>
        <p:txBody>
          <a:bodyPr/>
          <a:lstStyle/>
          <a:p>
            <a:r>
              <a:rPr lang="sv-SE" dirty="0"/>
              <a:t>ACCESSORIES </a:t>
            </a:r>
          </a:p>
        </p:txBody>
      </p:sp>
    </p:spTree>
    <p:extLst>
      <p:ext uri="{BB962C8B-B14F-4D97-AF65-F5344CB8AC3E}">
        <p14:creationId xmlns:p14="http://schemas.microsoft.com/office/powerpoint/2010/main" val="27139763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F90D9C7B-EC89-442B-B934-DD3FC3A0714A}"/>
              </a:ext>
            </a:extLst>
          </p:cNvPr>
          <p:cNvSpPr>
            <a:spLocks noGrp="1"/>
          </p:cNvSpPr>
          <p:nvPr>
            <p:ph type="title"/>
          </p:nvPr>
        </p:nvSpPr>
        <p:spPr/>
        <p:txBody>
          <a:bodyPr/>
          <a:lstStyle/>
          <a:p>
            <a:r>
              <a:rPr lang="sv-SE" dirty="0">
                <a:solidFill>
                  <a:schemeClr val="accent1">
                    <a:lumMod val="75000"/>
                  </a:schemeClr>
                </a:solidFill>
                <a:latin typeface="+mn-lt"/>
              </a:rPr>
              <a:t>ACCESSORIES</a:t>
            </a:r>
            <a:endParaRPr lang="sv-SE" dirty="0">
              <a:latin typeface="+mn-lt"/>
            </a:endParaRPr>
          </a:p>
        </p:txBody>
      </p:sp>
      <p:pic>
        <p:nvPicPr>
          <p:cNvPr id="15" name="Bildobjekt 14">
            <a:extLst>
              <a:ext uri="{FF2B5EF4-FFF2-40B4-BE49-F238E27FC236}">
                <a16:creationId xmlns:a16="http://schemas.microsoft.com/office/drawing/2014/main" id="{AE41E9AF-CB27-4259-B78F-FFA8A78B0731}"/>
              </a:ext>
            </a:extLst>
          </p:cNvPr>
          <p:cNvPicPr>
            <a:picLocks noChangeAspect="1"/>
          </p:cNvPicPr>
          <p:nvPr/>
        </p:nvPicPr>
        <p:blipFill>
          <a:blip r:embed="rId2"/>
          <a:stretch>
            <a:fillRect/>
          </a:stretch>
        </p:blipFill>
        <p:spPr>
          <a:xfrm>
            <a:off x="654074" y="4203203"/>
            <a:ext cx="1652797" cy="2011581"/>
          </a:xfrm>
          <a:prstGeom prst="rect">
            <a:avLst/>
          </a:prstGeom>
        </p:spPr>
      </p:pic>
      <p:sp>
        <p:nvSpPr>
          <p:cNvPr id="4" name="Underrubrik 3">
            <a:extLst>
              <a:ext uri="{FF2B5EF4-FFF2-40B4-BE49-F238E27FC236}">
                <a16:creationId xmlns:a16="http://schemas.microsoft.com/office/drawing/2014/main" id="{998E8CCD-75C7-42A0-9DE5-02C5475B3A92}"/>
              </a:ext>
            </a:extLst>
          </p:cNvPr>
          <p:cNvSpPr>
            <a:spLocks noGrp="1"/>
          </p:cNvSpPr>
          <p:nvPr>
            <p:ph type="subTitle" idx="11"/>
          </p:nvPr>
        </p:nvSpPr>
        <p:spPr>
          <a:xfrm>
            <a:off x="811620" y="1347711"/>
            <a:ext cx="10690569" cy="285576"/>
          </a:xfrm>
        </p:spPr>
        <p:txBody>
          <a:bodyPr/>
          <a:lstStyle/>
          <a:p>
            <a:pPr marL="0" indent="0">
              <a:buNone/>
            </a:pPr>
            <a:r>
              <a:rPr lang="sv-SE" dirty="0" err="1"/>
              <a:t>We</a:t>
            </a:r>
            <a:r>
              <a:rPr lang="sv-SE" dirty="0"/>
              <a:t> offer a </a:t>
            </a:r>
            <a:r>
              <a:rPr lang="sv-SE" dirty="0" err="1"/>
              <a:t>wide</a:t>
            </a:r>
            <a:r>
              <a:rPr lang="sv-SE" dirty="0"/>
              <a:t> </a:t>
            </a:r>
            <a:r>
              <a:rPr lang="sv-SE" dirty="0" err="1"/>
              <a:t>range</a:t>
            </a:r>
            <a:r>
              <a:rPr lang="sv-SE" dirty="0"/>
              <a:t> </a:t>
            </a:r>
            <a:r>
              <a:rPr lang="sv-SE" dirty="0" err="1"/>
              <a:t>of</a:t>
            </a:r>
            <a:r>
              <a:rPr lang="sv-SE" dirty="0"/>
              <a:t> </a:t>
            </a:r>
            <a:r>
              <a:rPr lang="sv-SE" dirty="0" err="1"/>
              <a:t>accessories</a:t>
            </a:r>
            <a:r>
              <a:rPr lang="sv-SE" dirty="0"/>
              <a:t> to fit the </a:t>
            </a:r>
            <a:r>
              <a:rPr lang="sv-SE" dirty="0" err="1"/>
              <a:t>needs</a:t>
            </a:r>
            <a:r>
              <a:rPr lang="sv-SE" dirty="0"/>
              <a:t> </a:t>
            </a:r>
            <a:r>
              <a:rPr lang="sv-SE" dirty="0" err="1"/>
              <a:t>of</a:t>
            </a:r>
            <a:r>
              <a:rPr lang="sv-SE" dirty="0"/>
              <a:t> </a:t>
            </a:r>
            <a:r>
              <a:rPr lang="sv-SE" dirty="0" err="1"/>
              <a:t>our</a:t>
            </a:r>
            <a:r>
              <a:rPr lang="sv-SE" dirty="0"/>
              <a:t> </a:t>
            </a:r>
            <a:r>
              <a:rPr lang="sv-SE" dirty="0" err="1"/>
              <a:t>customers</a:t>
            </a:r>
            <a:r>
              <a:rPr lang="sv-SE" dirty="0"/>
              <a:t>.</a:t>
            </a:r>
          </a:p>
          <a:p>
            <a:pPr marL="0" indent="0">
              <a:buNone/>
            </a:pPr>
            <a:endParaRPr lang="sv-SE" dirty="0"/>
          </a:p>
        </p:txBody>
      </p:sp>
      <p:pic>
        <p:nvPicPr>
          <p:cNvPr id="6" name="Bildobjekt 5">
            <a:extLst>
              <a:ext uri="{FF2B5EF4-FFF2-40B4-BE49-F238E27FC236}">
                <a16:creationId xmlns:a16="http://schemas.microsoft.com/office/drawing/2014/main" id="{9BC358ED-C1AE-4605-BE5D-D28BA45596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71489" y="2365936"/>
            <a:ext cx="2351707" cy="1088754"/>
          </a:xfrm>
          <a:prstGeom prst="rect">
            <a:avLst/>
          </a:prstGeom>
        </p:spPr>
      </p:pic>
      <p:pic>
        <p:nvPicPr>
          <p:cNvPr id="8" name="Bildobjekt 7" descr="En bild som visar vit&#10;&#10;Automatiskt genererad beskrivning">
            <a:extLst>
              <a:ext uri="{FF2B5EF4-FFF2-40B4-BE49-F238E27FC236}">
                <a16:creationId xmlns:a16="http://schemas.microsoft.com/office/drawing/2014/main" id="{645B1D27-4293-4270-8E51-195247FA69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32259" y="2236854"/>
            <a:ext cx="1749223" cy="1525638"/>
          </a:xfrm>
          <a:prstGeom prst="rect">
            <a:avLst/>
          </a:prstGeom>
        </p:spPr>
      </p:pic>
      <p:pic>
        <p:nvPicPr>
          <p:cNvPr id="10" name="Bildobjekt 9">
            <a:extLst>
              <a:ext uri="{FF2B5EF4-FFF2-40B4-BE49-F238E27FC236}">
                <a16:creationId xmlns:a16="http://schemas.microsoft.com/office/drawing/2014/main" id="{49CEE2E0-468C-45F6-AA94-68FF6AFA432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61908" y="2172610"/>
            <a:ext cx="1543672" cy="1354354"/>
          </a:xfrm>
          <a:prstGeom prst="rect">
            <a:avLst/>
          </a:prstGeom>
        </p:spPr>
      </p:pic>
      <p:pic>
        <p:nvPicPr>
          <p:cNvPr id="12" name="Bildobjekt 11">
            <a:extLst>
              <a:ext uri="{FF2B5EF4-FFF2-40B4-BE49-F238E27FC236}">
                <a16:creationId xmlns:a16="http://schemas.microsoft.com/office/drawing/2014/main" id="{112F4DC7-65AE-4EFE-9F07-8C76E3E2303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86893" y="2193397"/>
            <a:ext cx="2109107" cy="1467939"/>
          </a:xfrm>
          <a:prstGeom prst="rect">
            <a:avLst/>
          </a:prstGeom>
        </p:spPr>
      </p:pic>
      <p:pic>
        <p:nvPicPr>
          <p:cNvPr id="17" name="Bildobjekt 16" descr="En bild som visar byggnad&#10;&#10;Automatiskt genererad beskrivning">
            <a:extLst>
              <a:ext uri="{FF2B5EF4-FFF2-40B4-BE49-F238E27FC236}">
                <a16:creationId xmlns:a16="http://schemas.microsoft.com/office/drawing/2014/main" id="{8AE02804-9BA7-4BD9-9A0B-BE5442F6A61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76627" y="3762492"/>
            <a:ext cx="3572374" cy="1657581"/>
          </a:xfrm>
          <a:prstGeom prst="rect">
            <a:avLst/>
          </a:prstGeom>
        </p:spPr>
      </p:pic>
      <p:pic>
        <p:nvPicPr>
          <p:cNvPr id="21" name="Bildobjekt 20" descr="En bild som visar olika, foto, vit, bord&#10;&#10;Automatiskt genererad beskrivning">
            <a:extLst>
              <a:ext uri="{FF2B5EF4-FFF2-40B4-BE49-F238E27FC236}">
                <a16:creationId xmlns:a16="http://schemas.microsoft.com/office/drawing/2014/main" id="{5667B075-6C4E-4A9F-87B9-9127EFEF5A0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150071" y="5137919"/>
            <a:ext cx="1911017" cy="1035364"/>
          </a:xfrm>
          <a:prstGeom prst="rect">
            <a:avLst/>
          </a:prstGeom>
        </p:spPr>
      </p:pic>
      <p:pic>
        <p:nvPicPr>
          <p:cNvPr id="23" name="Bildobjekt 22" descr="En bild som visar inomhus, elektronik, vit, bord&#10;&#10;Automatiskt genererad beskrivning">
            <a:extLst>
              <a:ext uri="{FF2B5EF4-FFF2-40B4-BE49-F238E27FC236}">
                <a16:creationId xmlns:a16="http://schemas.microsoft.com/office/drawing/2014/main" id="{E4574FA0-823D-4AF2-B243-3430FAFA49F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464289" y="4314552"/>
            <a:ext cx="2013380" cy="1342253"/>
          </a:xfrm>
          <a:prstGeom prst="rect">
            <a:avLst/>
          </a:prstGeom>
        </p:spPr>
      </p:pic>
      <p:pic>
        <p:nvPicPr>
          <p:cNvPr id="24" name="Bildobjekt 23">
            <a:extLst>
              <a:ext uri="{FF2B5EF4-FFF2-40B4-BE49-F238E27FC236}">
                <a16:creationId xmlns:a16="http://schemas.microsoft.com/office/drawing/2014/main" id="{820F096E-B029-440F-A47C-8585796F1476}"/>
              </a:ext>
            </a:extLst>
          </p:cNvPr>
          <p:cNvPicPr>
            <a:picLocks noChangeAspect="1"/>
          </p:cNvPicPr>
          <p:nvPr/>
        </p:nvPicPr>
        <p:blipFill>
          <a:blip r:embed="rId10"/>
          <a:stretch>
            <a:fillRect/>
          </a:stretch>
        </p:blipFill>
        <p:spPr>
          <a:xfrm>
            <a:off x="2823686" y="4251145"/>
            <a:ext cx="1911017" cy="1750113"/>
          </a:xfrm>
          <a:prstGeom prst="rect">
            <a:avLst/>
          </a:prstGeom>
        </p:spPr>
      </p:pic>
    </p:spTree>
    <p:extLst>
      <p:ext uri="{BB962C8B-B14F-4D97-AF65-F5344CB8AC3E}">
        <p14:creationId xmlns:p14="http://schemas.microsoft.com/office/powerpoint/2010/main" val="21391905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490034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a:extLst>
              <a:ext uri="{FF2B5EF4-FFF2-40B4-BE49-F238E27FC236}">
                <a16:creationId xmlns:a16="http://schemas.microsoft.com/office/drawing/2014/main" id="{63921CF8-0FC2-4DCF-A9BE-1DDCA70A9A54}"/>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33000"/>
                    </a14:imgEffect>
                  </a14:imgLayer>
                </a14:imgProps>
              </a:ext>
            </a:extLst>
          </a:blip>
          <a:srcRect r="2642"/>
          <a:stretch/>
        </p:blipFill>
        <p:spPr>
          <a:xfrm>
            <a:off x="8242424" y="2888648"/>
            <a:ext cx="3947482" cy="3068987"/>
          </a:xfrm>
          <a:prstGeom prst="rect">
            <a:avLst/>
          </a:prstGeom>
        </p:spPr>
      </p:pic>
      <p:pic>
        <p:nvPicPr>
          <p:cNvPr id="13" name="Bildobjekt 12">
            <a:extLst>
              <a:ext uri="{FF2B5EF4-FFF2-40B4-BE49-F238E27FC236}">
                <a16:creationId xmlns:a16="http://schemas.microsoft.com/office/drawing/2014/main" id="{FCF6145D-EF3D-4F1A-B497-8F1C85257011}"/>
              </a:ext>
            </a:extLst>
          </p:cNvPr>
          <p:cNvPicPr>
            <a:picLocks noChangeAspect="1"/>
          </p:cNvPicPr>
          <p:nvPr/>
        </p:nvPicPr>
        <p:blipFill rotWithShape="1">
          <a:blip r:embed="rId5">
            <a:extLst>
              <a:ext uri="{BEBA8EAE-BF5A-486C-A8C5-ECC9F3942E4B}">
                <a14:imgProps xmlns:a14="http://schemas.microsoft.com/office/drawing/2010/main">
                  <a14:imgLayer r:embed="rId6">
                    <a14:imgEffect>
                      <a14:saturation sat="33000"/>
                    </a14:imgEffect>
                  </a14:imgLayer>
                </a14:imgProps>
              </a:ext>
            </a:extLst>
          </a:blip>
          <a:srcRect l="13617" r="5114"/>
          <a:stretch/>
        </p:blipFill>
        <p:spPr>
          <a:xfrm>
            <a:off x="4134863" y="2888648"/>
            <a:ext cx="3949572" cy="3055283"/>
          </a:xfrm>
          <a:prstGeom prst="rect">
            <a:avLst/>
          </a:prstGeom>
        </p:spPr>
      </p:pic>
      <p:pic>
        <p:nvPicPr>
          <p:cNvPr id="10" name="Bildobjekt 9">
            <a:extLst>
              <a:ext uri="{FF2B5EF4-FFF2-40B4-BE49-F238E27FC236}">
                <a16:creationId xmlns:a16="http://schemas.microsoft.com/office/drawing/2014/main" id="{6268EBC1-A641-472B-83BA-FBED55A80EFF}"/>
              </a:ext>
            </a:extLst>
          </p:cNvPr>
          <p:cNvPicPr>
            <a:picLocks noChangeAspect="1"/>
          </p:cNvPicPr>
          <p:nvPr/>
        </p:nvPicPr>
        <p:blipFill rotWithShape="1">
          <a:blip r:embed="rId7">
            <a:extLst>
              <a:ext uri="{BEBA8EAE-BF5A-486C-A8C5-ECC9F3942E4B}">
                <a14:imgProps xmlns:a14="http://schemas.microsoft.com/office/drawing/2010/main">
                  <a14:imgLayer r:embed="rId8">
                    <a14:imgEffect>
                      <a14:saturation sat="33000"/>
                    </a14:imgEffect>
                  </a14:imgLayer>
                </a14:imgProps>
              </a:ext>
            </a:extLst>
          </a:blip>
          <a:srcRect l="24597" r="3140" b="12386"/>
          <a:stretch/>
        </p:blipFill>
        <p:spPr>
          <a:xfrm>
            <a:off x="1" y="2888649"/>
            <a:ext cx="3949572" cy="3055283"/>
          </a:xfrm>
          <a:prstGeom prst="rect">
            <a:avLst/>
          </a:prstGeom>
        </p:spPr>
      </p:pic>
      <p:sp>
        <p:nvSpPr>
          <p:cNvPr id="22" name="Ellips 21">
            <a:extLst>
              <a:ext uri="{FF2B5EF4-FFF2-40B4-BE49-F238E27FC236}">
                <a16:creationId xmlns:a16="http://schemas.microsoft.com/office/drawing/2014/main" id="{9195DA1D-87EC-4243-9AD6-92BD77B33BB3}"/>
              </a:ext>
            </a:extLst>
          </p:cNvPr>
          <p:cNvSpPr/>
          <p:nvPr/>
        </p:nvSpPr>
        <p:spPr>
          <a:xfrm>
            <a:off x="2544605" y="4556276"/>
            <a:ext cx="1270325" cy="1224707"/>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t>Reduce healthcare costs</a:t>
            </a:r>
          </a:p>
        </p:txBody>
      </p:sp>
      <p:sp>
        <p:nvSpPr>
          <p:cNvPr id="23" name="Ellips 22">
            <a:extLst>
              <a:ext uri="{FF2B5EF4-FFF2-40B4-BE49-F238E27FC236}">
                <a16:creationId xmlns:a16="http://schemas.microsoft.com/office/drawing/2014/main" id="{81BC3124-314F-432A-9040-9DB93B2D09DB}"/>
              </a:ext>
            </a:extLst>
          </p:cNvPr>
          <p:cNvSpPr/>
          <p:nvPr/>
        </p:nvSpPr>
        <p:spPr>
          <a:xfrm>
            <a:off x="6628244" y="4556276"/>
            <a:ext cx="1268811" cy="1224707"/>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t>Improve work environment</a:t>
            </a:r>
          </a:p>
        </p:txBody>
      </p:sp>
      <p:sp>
        <p:nvSpPr>
          <p:cNvPr id="24" name="Ellips 23">
            <a:extLst>
              <a:ext uri="{FF2B5EF4-FFF2-40B4-BE49-F238E27FC236}">
                <a16:creationId xmlns:a16="http://schemas.microsoft.com/office/drawing/2014/main" id="{EC502B4E-4DC4-44CB-8F36-19257B6EA509}"/>
              </a:ext>
            </a:extLst>
          </p:cNvPr>
          <p:cNvSpPr/>
          <p:nvPr/>
        </p:nvSpPr>
        <p:spPr>
          <a:xfrm>
            <a:off x="10764928" y="4641339"/>
            <a:ext cx="1268811" cy="1224707"/>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t>Improve patient care</a:t>
            </a:r>
          </a:p>
        </p:txBody>
      </p:sp>
      <p:sp>
        <p:nvSpPr>
          <p:cNvPr id="3" name="Rubrik 2">
            <a:extLst>
              <a:ext uri="{FF2B5EF4-FFF2-40B4-BE49-F238E27FC236}">
                <a16:creationId xmlns:a16="http://schemas.microsoft.com/office/drawing/2014/main" id="{66D07664-6CEF-405D-9D0C-E49A5450940F}"/>
              </a:ext>
            </a:extLst>
          </p:cNvPr>
          <p:cNvSpPr>
            <a:spLocks noGrp="1"/>
          </p:cNvSpPr>
          <p:nvPr>
            <p:ph type="title"/>
          </p:nvPr>
        </p:nvSpPr>
        <p:spPr>
          <a:xfrm>
            <a:off x="584474" y="496716"/>
            <a:ext cx="9296505" cy="725520"/>
          </a:xfrm>
        </p:spPr>
        <p:txBody>
          <a:bodyPr/>
          <a:lstStyle/>
          <a:p>
            <a:r>
              <a:rPr lang="sv-SE" dirty="0">
                <a:solidFill>
                  <a:schemeClr val="accent1">
                    <a:lumMod val="75000"/>
                  </a:schemeClr>
                </a:solidFill>
                <a:latin typeface="+mn-lt"/>
              </a:rPr>
              <a:t>ABOUT ARCOMA</a:t>
            </a:r>
          </a:p>
        </p:txBody>
      </p:sp>
      <p:sp>
        <p:nvSpPr>
          <p:cNvPr id="4" name="Underrubrik 3">
            <a:extLst>
              <a:ext uri="{FF2B5EF4-FFF2-40B4-BE49-F238E27FC236}">
                <a16:creationId xmlns:a16="http://schemas.microsoft.com/office/drawing/2014/main" id="{00AE23E9-84D4-4B9C-8089-343BF06203D9}"/>
              </a:ext>
            </a:extLst>
          </p:cNvPr>
          <p:cNvSpPr>
            <a:spLocks noGrp="1"/>
          </p:cNvSpPr>
          <p:nvPr>
            <p:ph type="subTitle" idx="11"/>
          </p:nvPr>
        </p:nvSpPr>
        <p:spPr>
          <a:xfrm>
            <a:off x="1013180" y="1304800"/>
            <a:ext cx="9973268" cy="1393603"/>
          </a:xfrm>
        </p:spPr>
        <p:txBody>
          <a:bodyPr/>
          <a:lstStyle/>
          <a:p>
            <a:pPr marL="0" indent="0">
              <a:buNone/>
            </a:pPr>
            <a:r>
              <a:rPr lang="en-US" sz="2800" dirty="0"/>
              <a:t>Arcoma develops, produces and provides complete radiology solutions worldwide with the mission to improve care for the patient and the work environment for the user.</a:t>
            </a:r>
          </a:p>
        </p:txBody>
      </p:sp>
    </p:spTree>
    <p:extLst>
      <p:ext uri="{BB962C8B-B14F-4D97-AF65-F5344CB8AC3E}">
        <p14:creationId xmlns:p14="http://schemas.microsoft.com/office/powerpoint/2010/main" val="15895138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B252711-DAAE-4E12-ABB2-B13D1C297565}"/>
              </a:ext>
            </a:extLst>
          </p:cNvPr>
          <p:cNvSpPr>
            <a:spLocks noGrp="1"/>
          </p:cNvSpPr>
          <p:nvPr>
            <p:ph type="title"/>
          </p:nvPr>
        </p:nvSpPr>
        <p:spPr>
          <a:xfrm>
            <a:off x="1330736" y="2243586"/>
            <a:ext cx="4371183" cy="2041651"/>
          </a:xfrm>
        </p:spPr>
        <p:txBody>
          <a:bodyPr anchor="t">
            <a:noAutofit/>
          </a:bodyPr>
          <a:lstStyle/>
          <a:p>
            <a:r>
              <a:rPr lang="en-US" sz="3600" dirty="0">
                <a:solidFill>
                  <a:schemeClr val="accent1">
                    <a:lumMod val="75000"/>
                  </a:schemeClr>
                </a:solidFill>
                <a:latin typeface="+mn-lt"/>
              </a:rPr>
              <a:t>Arcoma offers product solutions covering key clinical applications in the radiology area.</a:t>
            </a:r>
          </a:p>
        </p:txBody>
      </p:sp>
      <p:sp>
        <p:nvSpPr>
          <p:cNvPr id="18" name="TextBox 81">
            <a:extLst>
              <a:ext uri="{FF2B5EF4-FFF2-40B4-BE49-F238E27FC236}">
                <a16:creationId xmlns:a16="http://schemas.microsoft.com/office/drawing/2014/main" id="{531CF662-2F07-49F0-8F98-BE3669D41BE7}"/>
              </a:ext>
            </a:extLst>
          </p:cNvPr>
          <p:cNvSpPr txBox="1"/>
          <p:nvPr/>
        </p:nvSpPr>
        <p:spPr>
          <a:xfrm>
            <a:off x="9273107" y="1326949"/>
            <a:ext cx="1699182" cy="1015663"/>
          </a:xfrm>
          <a:prstGeom prst="rect">
            <a:avLst/>
          </a:prstGeom>
          <a:noFill/>
        </p:spPr>
        <p:txBody>
          <a:bodyPr wrap="square" rtlCol="0" anchor="ctr" anchorCtr="0">
            <a:spAutoFit/>
          </a:bodyPr>
          <a:lstStyle/>
          <a:p>
            <a:pPr algn="ctr"/>
            <a:r>
              <a:rPr lang="en-US" sz="2000" b="1" dirty="0"/>
              <a:t>MUSCLE/</a:t>
            </a:r>
            <a:br>
              <a:rPr lang="en-US" sz="2000" b="1" dirty="0"/>
            </a:br>
            <a:r>
              <a:rPr lang="en-US" sz="2000" b="1" dirty="0"/>
              <a:t>SKELETON CLINIC</a:t>
            </a:r>
          </a:p>
        </p:txBody>
      </p:sp>
      <p:sp>
        <p:nvSpPr>
          <p:cNvPr id="22" name="TextBox 84">
            <a:extLst>
              <a:ext uri="{FF2B5EF4-FFF2-40B4-BE49-F238E27FC236}">
                <a16:creationId xmlns:a16="http://schemas.microsoft.com/office/drawing/2014/main" id="{D5ECC687-F9C8-4E26-9B11-A7F349AF6ABC}"/>
              </a:ext>
            </a:extLst>
          </p:cNvPr>
          <p:cNvSpPr txBox="1"/>
          <p:nvPr/>
        </p:nvSpPr>
        <p:spPr>
          <a:xfrm>
            <a:off x="9156765" y="4685973"/>
            <a:ext cx="2095085" cy="1015663"/>
          </a:xfrm>
          <a:prstGeom prst="rect">
            <a:avLst/>
          </a:prstGeom>
          <a:noFill/>
        </p:spPr>
        <p:txBody>
          <a:bodyPr wrap="square" rtlCol="0" anchor="ctr" anchorCtr="0">
            <a:spAutoFit/>
          </a:bodyPr>
          <a:lstStyle/>
          <a:p>
            <a:pPr algn="ctr"/>
            <a:r>
              <a:rPr lang="en-US" sz="2000" b="1"/>
              <a:t>TRAUMA/</a:t>
            </a:r>
          </a:p>
          <a:p>
            <a:pPr algn="ctr"/>
            <a:r>
              <a:rPr lang="en-US" sz="2000" b="1"/>
              <a:t>RESUS CLINIC</a:t>
            </a:r>
          </a:p>
          <a:p>
            <a:pPr algn="ctr"/>
            <a:endParaRPr lang="en-US" sz="2000" b="1">
              <a:ea typeface="Poppins SemiBold" charset="0"/>
              <a:cs typeface="Segoe UI" panose="020B0502040204020203" pitchFamily="34" charset="0"/>
            </a:endParaRPr>
          </a:p>
        </p:txBody>
      </p:sp>
      <p:sp>
        <p:nvSpPr>
          <p:cNvPr id="25" name="TextBox 87">
            <a:extLst>
              <a:ext uri="{FF2B5EF4-FFF2-40B4-BE49-F238E27FC236}">
                <a16:creationId xmlns:a16="http://schemas.microsoft.com/office/drawing/2014/main" id="{9C1FF675-AF8D-4C21-B1DD-E981EAB96484}"/>
              </a:ext>
            </a:extLst>
          </p:cNvPr>
          <p:cNvSpPr txBox="1"/>
          <p:nvPr/>
        </p:nvSpPr>
        <p:spPr>
          <a:xfrm>
            <a:off x="7180894" y="1452132"/>
            <a:ext cx="1697677" cy="707886"/>
          </a:xfrm>
          <a:prstGeom prst="rect">
            <a:avLst/>
          </a:prstGeom>
          <a:noFill/>
        </p:spPr>
        <p:txBody>
          <a:bodyPr wrap="square" rtlCol="0" anchor="ctr" anchorCtr="0">
            <a:spAutoFit/>
          </a:bodyPr>
          <a:lstStyle/>
          <a:p>
            <a:pPr algn="ctr"/>
            <a:r>
              <a:rPr lang="en-US" sz="2000" b="1">
                <a:ea typeface="Poppins SemiBold" charset="0"/>
                <a:cs typeface="Segoe UI" panose="020B0502040204020203" pitchFamily="34" charset="0"/>
              </a:rPr>
              <a:t>GENERAL CLINIC</a:t>
            </a:r>
          </a:p>
        </p:txBody>
      </p:sp>
      <p:sp>
        <p:nvSpPr>
          <p:cNvPr id="29" name="TextBox 92">
            <a:extLst>
              <a:ext uri="{FF2B5EF4-FFF2-40B4-BE49-F238E27FC236}">
                <a16:creationId xmlns:a16="http://schemas.microsoft.com/office/drawing/2014/main" id="{02A4AB4E-8F33-404A-BFED-C1529A206F08}"/>
              </a:ext>
            </a:extLst>
          </p:cNvPr>
          <p:cNvSpPr txBox="1"/>
          <p:nvPr/>
        </p:nvSpPr>
        <p:spPr>
          <a:xfrm>
            <a:off x="8203813" y="2990419"/>
            <a:ext cx="1905904" cy="1015663"/>
          </a:xfrm>
          <a:prstGeom prst="rect">
            <a:avLst/>
          </a:prstGeom>
          <a:noFill/>
        </p:spPr>
        <p:txBody>
          <a:bodyPr wrap="square" rtlCol="0" anchor="ctr" anchorCtr="0">
            <a:spAutoFit/>
          </a:bodyPr>
          <a:lstStyle/>
          <a:p>
            <a:pPr algn="ctr"/>
            <a:r>
              <a:rPr lang="en-US" sz="2000" b="1"/>
              <a:t>THORACIC CLINIC</a:t>
            </a:r>
          </a:p>
          <a:p>
            <a:pPr algn="ctr"/>
            <a:endParaRPr lang="en-US" sz="2000">
              <a:ea typeface="Poppins SemiBold" charset="0"/>
              <a:cs typeface="Segoe UI" panose="020B0502040204020203" pitchFamily="34" charset="0"/>
            </a:endParaRPr>
          </a:p>
        </p:txBody>
      </p:sp>
      <p:sp>
        <p:nvSpPr>
          <p:cNvPr id="31" name="TextBox 81">
            <a:extLst>
              <a:ext uri="{FF2B5EF4-FFF2-40B4-BE49-F238E27FC236}">
                <a16:creationId xmlns:a16="http://schemas.microsoft.com/office/drawing/2014/main" id="{A2D37768-299F-45A2-8091-8C96968F10FF}"/>
              </a:ext>
            </a:extLst>
          </p:cNvPr>
          <p:cNvSpPr txBox="1"/>
          <p:nvPr/>
        </p:nvSpPr>
        <p:spPr>
          <a:xfrm>
            <a:off x="7268392" y="4685973"/>
            <a:ext cx="1657945" cy="707886"/>
          </a:xfrm>
          <a:prstGeom prst="rect">
            <a:avLst/>
          </a:prstGeom>
          <a:noFill/>
        </p:spPr>
        <p:txBody>
          <a:bodyPr wrap="square" rtlCol="0" anchor="ctr" anchorCtr="0">
            <a:spAutoFit/>
          </a:bodyPr>
          <a:lstStyle/>
          <a:p>
            <a:pPr algn="ctr"/>
            <a:r>
              <a:rPr lang="en-US" sz="2000" b="1"/>
              <a:t>PEDIATRIC CLINIC</a:t>
            </a:r>
          </a:p>
        </p:txBody>
      </p:sp>
      <p:cxnSp>
        <p:nvCxnSpPr>
          <p:cNvPr id="32" name="Rak koppling 31">
            <a:extLst>
              <a:ext uri="{FF2B5EF4-FFF2-40B4-BE49-F238E27FC236}">
                <a16:creationId xmlns:a16="http://schemas.microsoft.com/office/drawing/2014/main" id="{4411BC85-3AC6-4ABE-AD16-A134C163ED92}"/>
              </a:ext>
            </a:extLst>
          </p:cNvPr>
          <p:cNvCxnSpPr/>
          <p:nvPr/>
        </p:nvCxnSpPr>
        <p:spPr>
          <a:xfrm>
            <a:off x="9038747" y="1211919"/>
            <a:ext cx="0" cy="1245727"/>
          </a:xfrm>
          <a:prstGeom prst="line">
            <a:avLst/>
          </a:prstGeom>
          <a:ln w="9525">
            <a:solidFill>
              <a:srgbClr val="D9D9D9"/>
            </a:solidFill>
          </a:ln>
        </p:spPr>
        <p:style>
          <a:lnRef idx="1">
            <a:schemeClr val="accent3"/>
          </a:lnRef>
          <a:fillRef idx="0">
            <a:schemeClr val="accent3"/>
          </a:fillRef>
          <a:effectRef idx="0">
            <a:schemeClr val="accent3"/>
          </a:effectRef>
          <a:fontRef idx="minor">
            <a:schemeClr val="tx1"/>
          </a:fontRef>
        </p:style>
      </p:cxnSp>
      <p:cxnSp>
        <p:nvCxnSpPr>
          <p:cNvPr id="33" name="Rak koppling 32">
            <a:extLst>
              <a:ext uri="{FF2B5EF4-FFF2-40B4-BE49-F238E27FC236}">
                <a16:creationId xmlns:a16="http://schemas.microsoft.com/office/drawing/2014/main" id="{2A339D43-5CB0-4BBE-8FEE-28BCA6CCE208}"/>
              </a:ext>
            </a:extLst>
          </p:cNvPr>
          <p:cNvCxnSpPr/>
          <p:nvPr/>
        </p:nvCxnSpPr>
        <p:spPr>
          <a:xfrm>
            <a:off x="10201739" y="2746270"/>
            <a:ext cx="0" cy="1245727"/>
          </a:xfrm>
          <a:prstGeom prst="line">
            <a:avLst/>
          </a:prstGeom>
          <a:ln w="9525">
            <a:solidFill>
              <a:srgbClr val="D9D9D9"/>
            </a:solidFill>
          </a:ln>
        </p:spPr>
        <p:style>
          <a:lnRef idx="1">
            <a:schemeClr val="accent3"/>
          </a:lnRef>
          <a:fillRef idx="0">
            <a:schemeClr val="accent3"/>
          </a:fillRef>
          <a:effectRef idx="0">
            <a:schemeClr val="accent3"/>
          </a:effectRef>
          <a:fontRef idx="minor">
            <a:schemeClr val="tx1"/>
          </a:fontRef>
        </p:style>
      </p:cxnSp>
      <p:cxnSp>
        <p:nvCxnSpPr>
          <p:cNvPr id="34" name="Rak koppling 33">
            <a:extLst>
              <a:ext uri="{FF2B5EF4-FFF2-40B4-BE49-F238E27FC236}">
                <a16:creationId xmlns:a16="http://schemas.microsoft.com/office/drawing/2014/main" id="{91C812C2-3EC2-4E26-832A-FDBEBA30EDF6}"/>
              </a:ext>
            </a:extLst>
          </p:cNvPr>
          <p:cNvCxnSpPr/>
          <p:nvPr/>
        </p:nvCxnSpPr>
        <p:spPr>
          <a:xfrm>
            <a:off x="7061680" y="1211919"/>
            <a:ext cx="0" cy="1245727"/>
          </a:xfrm>
          <a:prstGeom prst="line">
            <a:avLst/>
          </a:prstGeom>
          <a:ln w="9525">
            <a:solidFill>
              <a:srgbClr val="D9D9D9"/>
            </a:solidFill>
          </a:ln>
        </p:spPr>
        <p:style>
          <a:lnRef idx="1">
            <a:schemeClr val="accent3"/>
          </a:lnRef>
          <a:fillRef idx="0">
            <a:schemeClr val="accent3"/>
          </a:fillRef>
          <a:effectRef idx="0">
            <a:schemeClr val="accent3"/>
          </a:effectRef>
          <a:fontRef idx="minor">
            <a:schemeClr val="tx1"/>
          </a:fontRef>
        </p:style>
      </p:cxnSp>
      <p:cxnSp>
        <p:nvCxnSpPr>
          <p:cNvPr id="35" name="Rak koppling 34">
            <a:extLst>
              <a:ext uri="{FF2B5EF4-FFF2-40B4-BE49-F238E27FC236}">
                <a16:creationId xmlns:a16="http://schemas.microsoft.com/office/drawing/2014/main" id="{C2B8ABDA-FC4F-42CA-9B7E-7BF9786A6968}"/>
              </a:ext>
            </a:extLst>
          </p:cNvPr>
          <p:cNvCxnSpPr/>
          <p:nvPr/>
        </p:nvCxnSpPr>
        <p:spPr>
          <a:xfrm>
            <a:off x="8004690" y="2746270"/>
            <a:ext cx="0" cy="1245727"/>
          </a:xfrm>
          <a:prstGeom prst="line">
            <a:avLst/>
          </a:prstGeom>
          <a:ln w="9525">
            <a:solidFill>
              <a:srgbClr val="D9D9D9"/>
            </a:solidFill>
          </a:ln>
        </p:spPr>
        <p:style>
          <a:lnRef idx="1">
            <a:schemeClr val="accent3"/>
          </a:lnRef>
          <a:fillRef idx="0">
            <a:schemeClr val="accent3"/>
          </a:fillRef>
          <a:effectRef idx="0">
            <a:schemeClr val="accent3"/>
          </a:effectRef>
          <a:fontRef idx="minor">
            <a:schemeClr val="tx1"/>
          </a:fontRef>
        </p:style>
      </p:cxnSp>
      <p:cxnSp>
        <p:nvCxnSpPr>
          <p:cNvPr id="44" name="Rak koppling 43">
            <a:extLst>
              <a:ext uri="{FF2B5EF4-FFF2-40B4-BE49-F238E27FC236}">
                <a16:creationId xmlns:a16="http://schemas.microsoft.com/office/drawing/2014/main" id="{3655B255-0DCA-4033-AB1D-7715B64C5321}"/>
              </a:ext>
            </a:extLst>
          </p:cNvPr>
          <p:cNvCxnSpPr/>
          <p:nvPr/>
        </p:nvCxnSpPr>
        <p:spPr>
          <a:xfrm>
            <a:off x="9156765" y="4434875"/>
            <a:ext cx="0" cy="1245727"/>
          </a:xfrm>
          <a:prstGeom prst="line">
            <a:avLst/>
          </a:prstGeom>
          <a:ln w="9525">
            <a:solidFill>
              <a:srgbClr val="D9D9D9"/>
            </a:solidFill>
          </a:ln>
        </p:spPr>
        <p:style>
          <a:lnRef idx="1">
            <a:schemeClr val="accent3"/>
          </a:lnRef>
          <a:fillRef idx="0">
            <a:schemeClr val="accent3"/>
          </a:fillRef>
          <a:effectRef idx="0">
            <a:schemeClr val="accent3"/>
          </a:effectRef>
          <a:fontRef idx="minor">
            <a:schemeClr val="tx1"/>
          </a:fontRef>
        </p:style>
      </p:cxnSp>
      <p:cxnSp>
        <p:nvCxnSpPr>
          <p:cNvPr id="45" name="Rak koppling 44">
            <a:extLst>
              <a:ext uri="{FF2B5EF4-FFF2-40B4-BE49-F238E27FC236}">
                <a16:creationId xmlns:a16="http://schemas.microsoft.com/office/drawing/2014/main" id="{662767B5-4885-43D2-8DCC-33688D7F7241}"/>
              </a:ext>
            </a:extLst>
          </p:cNvPr>
          <p:cNvCxnSpPr/>
          <p:nvPr/>
        </p:nvCxnSpPr>
        <p:spPr>
          <a:xfrm>
            <a:off x="11124160" y="1220229"/>
            <a:ext cx="0" cy="1245727"/>
          </a:xfrm>
          <a:prstGeom prst="line">
            <a:avLst/>
          </a:prstGeom>
          <a:ln w="9525">
            <a:solidFill>
              <a:srgbClr val="D9D9D9"/>
            </a:solidFill>
          </a:ln>
        </p:spPr>
        <p:style>
          <a:lnRef idx="1">
            <a:schemeClr val="accent3"/>
          </a:lnRef>
          <a:fillRef idx="0">
            <a:schemeClr val="accent3"/>
          </a:fillRef>
          <a:effectRef idx="0">
            <a:schemeClr val="accent3"/>
          </a:effectRef>
          <a:fontRef idx="minor">
            <a:schemeClr val="tx1"/>
          </a:fontRef>
        </p:style>
      </p:cxnSp>
      <p:cxnSp>
        <p:nvCxnSpPr>
          <p:cNvPr id="47" name="Rak koppling 46">
            <a:extLst>
              <a:ext uri="{FF2B5EF4-FFF2-40B4-BE49-F238E27FC236}">
                <a16:creationId xmlns:a16="http://schemas.microsoft.com/office/drawing/2014/main" id="{E60562CF-2159-4F0B-BA4E-B8B0E803268E}"/>
              </a:ext>
            </a:extLst>
          </p:cNvPr>
          <p:cNvCxnSpPr/>
          <p:nvPr/>
        </p:nvCxnSpPr>
        <p:spPr>
          <a:xfrm>
            <a:off x="11182668" y="4434874"/>
            <a:ext cx="0" cy="1245727"/>
          </a:xfrm>
          <a:prstGeom prst="line">
            <a:avLst/>
          </a:prstGeom>
          <a:ln w="9525">
            <a:solidFill>
              <a:srgbClr val="D9D9D9"/>
            </a:solidFill>
          </a:ln>
        </p:spPr>
        <p:style>
          <a:lnRef idx="1">
            <a:schemeClr val="accent3"/>
          </a:lnRef>
          <a:fillRef idx="0">
            <a:schemeClr val="accent3"/>
          </a:fillRef>
          <a:effectRef idx="0">
            <a:schemeClr val="accent3"/>
          </a:effectRef>
          <a:fontRef idx="minor">
            <a:schemeClr val="tx1"/>
          </a:fontRef>
        </p:style>
      </p:cxnSp>
      <p:cxnSp>
        <p:nvCxnSpPr>
          <p:cNvPr id="51" name="Rak koppling 50">
            <a:extLst>
              <a:ext uri="{FF2B5EF4-FFF2-40B4-BE49-F238E27FC236}">
                <a16:creationId xmlns:a16="http://schemas.microsoft.com/office/drawing/2014/main" id="{5919B661-015F-46C8-BDB9-CDB401E8BF30}"/>
              </a:ext>
            </a:extLst>
          </p:cNvPr>
          <p:cNvCxnSpPr/>
          <p:nvPr/>
        </p:nvCxnSpPr>
        <p:spPr>
          <a:xfrm>
            <a:off x="7071022" y="4413507"/>
            <a:ext cx="0" cy="1245727"/>
          </a:xfrm>
          <a:prstGeom prst="line">
            <a:avLst/>
          </a:prstGeom>
          <a:ln w="9525">
            <a:solidFill>
              <a:srgbClr val="D9D9D9"/>
            </a:solidFill>
          </a:ln>
        </p:spPr>
        <p:style>
          <a:lnRef idx="1">
            <a:schemeClr val="accent3"/>
          </a:lnRef>
          <a:fillRef idx="0">
            <a:schemeClr val="accent3"/>
          </a:fillRef>
          <a:effectRef idx="0">
            <a:schemeClr val="accent3"/>
          </a:effectRef>
          <a:fontRef idx="minor">
            <a:schemeClr val="tx1"/>
          </a:fontRef>
        </p:style>
      </p:cxnSp>
      <p:pic>
        <p:nvPicPr>
          <p:cNvPr id="16" name="Bildobjekt 15">
            <a:extLst>
              <a:ext uri="{FF2B5EF4-FFF2-40B4-BE49-F238E27FC236}">
                <a16:creationId xmlns:a16="http://schemas.microsoft.com/office/drawing/2014/main" id="{8F88D45A-6DAE-4B97-BFBB-5B52733F25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75548" y="6399214"/>
            <a:ext cx="1320161" cy="276999"/>
          </a:xfrm>
          <a:prstGeom prst="rect">
            <a:avLst/>
          </a:prstGeom>
        </p:spPr>
      </p:pic>
    </p:spTree>
    <p:extLst>
      <p:ext uri="{BB962C8B-B14F-4D97-AF65-F5344CB8AC3E}">
        <p14:creationId xmlns:p14="http://schemas.microsoft.com/office/powerpoint/2010/main" val="39223777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ubrik 1">
            <a:extLst>
              <a:ext uri="{FF2B5EF4-FFF2-40B4-BE49-F238E27FC236}">
                <a16:creationId xmlns:a16="http://schemas.microsoft.com/office/drawing/2014/main" id="{686EB29E-17A2-4DD2-8F52-433BFF3C1ECE}"/>
              </a:ext>
            </a:extLst>
          </p:cNvPr>
          <p:cNvSpPr txBox="1">
            <a:spLocks/>
          </p:cNvSpPr>
          <p:nvPr/>
        </p:nvSpPr>
        <p:spPr>
          <a:xfrm>
            <a:off x="4161323" y="2499268"/>
            <a:ext cx="3610863" cy="1949009"/>
          </a:xfrm>
        </p:spPr>
        <p:txBody>
          <a:bodyPr anchor="ctr">
            <a:noAutofit/>
          </a:bodyPr>
          <a:lstStyle>
            <a:lvl1pPr algn="ctr" defTabSz="914400" rtl="0" eaLnBrk="1" latinLnBrk="0" hangingPunct="1">
              <a:lnSpc>
                <a:spcPct val="90000"/>
              </a:lnSpc>
              <a:spcBef>
                <a:spcPct val="0"/>
              </a:spcBef>
              <a:buNone/>
              <a:defRPr sz="5400" kern="1200">
                <a:solidFill>
                  <a:schemeClr val="tx1"/>
                </a:solidFill>
                <a:latin typeface="Myriad Pro Light" panose="020B0403030403020204" pitchFamily="34" charset="0"/>
                <a:ea typeface="+mj-ea"/>
                <a:cs typeface="+mj-cs"/>
              </a:defRPr>
            </a:lvl1pPr>
          </a:lstStyle>
          <a:p>
            <a:r>
              <a:rPr lang="en-US" sz="4000" dirty="0">
                <a:latin typeface="+mn-lt"/>
              </a:rPr>
              <a:t>UNIQUE</a:t>
            </a:r>
          </a:p>
          <a:p>
            <a:r>
              <a:rPr lang="en-US" sz="4000" dirty="0">
                <a:latin typeface="+mn-lt"/>
              </a:rPr>
              <a:t>RELIABILITY</a:t>
            </a:r>
          </a:p>
        </p:txBody>
      </p:sp>
      <p:sp>
        <p:nvSpPr>
          <p:cNvPr id="2" name="Rubrik 1">
            <a:extLst>
              <a:ext uri="{FF2B5EF4-FFF2-40B4-BE49-F238E27FC236}">
                <a16:creationId xmlns:a16="http://schemas.microsoft.com/office/drawing/2014/main" id="{3B252711-DAAE-4E12-ABB2-B13D1C297565}"/>
              </a:ext>
            </a:extLst>
          </p:cNvPr>
          <p:cNvSpPr>
            <a:spLocks noGrp="1"/>
          </p:cNvSpPr>
          <p:nvPr>
            <p:ph type="title"/>
          </p:nvPr>
        </p:nvSpPr>
        <p:spPr>
          <a:xfrm>
            <a:off x="1203168" y="2499269"/>
            <a:ext cx="2749608" cy="1949009"/>
          </a:xfrm>
        </p:spPr>
        <p:txBody>
          <a:bodyPr anchor="ctr">
            <a:noAutofit/>
          </a:bodyPr>
          <a:lstStyle/>
          <a:p>
            <a:r>
              <a:rPr lang="en-US" sz="4000" dirty="0">
                <a:latin typeface="+mn-lt"/>
              </a:rPr>
              <a:t>SUPERIOR WORKFLOW</a:t>
            </a:r>
          </a:p>
        </p:txBody>
      </p:sp>
      <p:cxnSp>
        <p:nvCxnSpPr>
          <p:cNvPr id="10" name="Rak koppling 9">
            <a:extLst>
              <a:ext uri="{FF2B5EF4-FFF2-40B4-BE49-F238E27FC236}">
                <a16:creationId xmlns:a16="http://schemas.microsoft.com/office/drawing/2014/main" id="{BDF56E27-2692-459A-ACA9-6B215894D000}"/>
              </a:ext>
            </a:extLst>
          </p:cNvPr>
          <p:cNvCxnSpPr/>
          <p:nvPr/>
        </p:nvCxnSpPr>
        <p:spPr>
          <a:xfrm>
            <a:off x="4065071" y="2499269"/>
            <a:ext cx="0" cy="1949009"/>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Rak koppling 13">
            <a:extLst>
              <a:ext uri="{FF2B5EF4-FFF2-40B4-BE49-F238E27FC236}">
                <a16:creationId xmlns:a16="http://schemas.microsoft.com/office/drawing/2014/main" id="{539BB3CC-1EAD-4E9D-A84F-8A25C4B7EC56}"/>
              </a:ext>
            </a:extLst>
          </p:cNvPr>
          <p:cNvCxnSpPr/>
          <p:nvPr/>
        </p:nvCxnSpPr>
        <p:spPr>
          <a:xfrm>
            <a:off x="7922981" y="2499268"/>
            <a:ext cx="0" cy="1949009"/>
          </a:xfrm>
          <a:prstGeom prst="line">
            <a:avLst/>
          </a:prstGeom>
        </p:spPr>
        <p:style>
          <a:lnRef idx="1">
            <a:schemeClr val="accent1"/>
          </a:lnRef>
          <a:fillRef idx="0">
            <a:schemeClr val="accent1"/>
          </a:fillRef>
          <a:effectRef idx="0">
            <a:schemeClr val="accent1"/>
          </a:effectRef>
          <a:fontRef idx="minor">
            <a:schemeClr val="tx1"/>
          </a:fontRef>
        </p:style>
      </p:cxnSp>
      <p:sp>
        <p:nvSpPr>
          <p:cNvPr id="15" name="Rubrik 1">
            <a:extLst>
              <a:ext uri="{FF2B5EF4-FFF2-40B4-BE49-F238E27FC236}">
                <a16:creationId xmlns:a16="http://schemas.microsoft.com/office/drawing/2014/main" id="{D1C42150-25F8-45AE-81A5-A7F2175F37F0}"/>
              </a:ext>
            </a:extLst>
          </p:cNvPr>
          <p:cNvSpPr txBox="1">
            <a:spLocks/>
          </p:cNvSpPr>
          <p:nvPr/>
        </p:nvSpPr>
        <p:spPr>
          <a:xfrm>
            <a:off x="8012817" y="2499268"/>
            <a:ext cx="2881290" cy="1949009"/>
          </a:xfrm>
        </p:spPr>
        <p:txBody>
          <a:bodyPr anchor="ctr">
            <a:noAutofit/>
          </a:bodyPr>
          <a:lstStyle>
            <a:lvl1pPr algn="ctr" defTabSz="914400" rtl="0" eaLnBrk="1" latinLnBrk="0" hangingPunct="1">
              <a:lnSpc>
                <a:spcPct val="90000"/>
              </a:lnSpc>
              <a:spcBef>
                <a:spcPct val="0"/>
              </a:spcBef>
              <a:buNone/>
              <a:defRPr sz="5400" kern="1200">
                <a:solidFill>
                  <a:schemeClr val="tx1"/>
                </a:solidFill>
                <a:latin typeface="Myriad Pro Light" panose="020B0403030403020204" pitchFamily="34" charset="0"/>
                <a:ea typeface="+mj-ea"/>
                <a:cs typeface="+mj-cs"/>
              </a:defRPr>
            </a:lvl1pPr>
          </a:lstStyle>
          <a:p>
            <a:r>
              <a:rPr lang="en-US" sz="4000" dirty="0">
                <a:latin typeface="+mn-lt"/>
              </a:rPr>
              <a:t>EXCELLENT DIAGNOSTIC RESULTS</a:t>
            </a:r>
            <a:endParaRPr lang="en-US" sz="2800" dirty="0">
              <a:latin typeface="+mn-lt"/>
            </a:endParaRPr>
          </a:p>
        </p:txBody>
      </p:sp>
      <p:pic>
        <p:nvPicPr>
          <p:cNvPr id="8" name="Bildobjekt 7">
            <a:extLst>
              <a:ext uri="{FF2B5EF4-FFF2-40B4-BE49-F238E27FC236}">
                <a16:creationId xmlns:a16="http://schemas.microsoft.com/office/drawing/2014/main" id="{2883E257-BCC8-4157-986C-707F98FB8A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75548" y="6399214"/>
            <a:ext cx="1320161" cy="276999"/>
          </a:xfrm>
          <a:prstGeom prst="rect">
            <a:avLst/>
          </a:prstGeom>
        </p:spPr>
      </p:pic>
      <p:sp>
        <p:nvSpPr>
          <p:cNvPr id="9" name="Rubrik 2">
            <a:extLst>
              <a:ext uri="{FF2B5EF4-FFF2-40B4-BE49-F238E27FC236}">
                <a16:creationId xmlns:a16="http://schemas.microsoft.com/office/drawing/2014/main" id="{3470032E-FE4C-46D2-B9A5-759C9FE5CA95}"/>
              </a:ext>
            </a:extLst>
          </p:cNvPr>
          <p:cNvSpPr txBox="1">
            <a:spLocks/>
          </p:cNvSpPr>
          <p:nvPr/>
        </p:nvSpPr>
        <p:spPr>
          <a:xfrm>
            <a:off x="584474" y="496716"/>
            <a:ext cx="9296505" cy="725520"/>
          </a:xfrm>
        </p:spPr>
        <p:txBody>
          <a:bodyPr/>
          <a:lstStyle>
            <a:lvl1pPr algn="ctr" defTabSz="914400" rtl="0" eaLnBrk="1" latinLnBrk="0" hangingPunct="1">
              <a:lnSpc>
                <a:spcPct val="90000"/>
              </a:lnSpc>
              <a:spcBef>
                <a:spcPct val="0"/>
              </a:spcBef>
              <a:buNone/>
              <a:defRPr sz="5400" kern="1200">
                <a:solidFill>
                  <a:schemeClr val="tx1"/>
                </a:solidFill>
                <a:latin typeface="Myriad Pro Light" panose="020B0403030403020204" pitchFamily="34" charset="0"/>
                <a:ea typeface="+mj-ea"/>
                <a:cs typeface="+mj-cs"/>
              </a:defRPr>
            </a:lvl1pPr>
          </a:lstStyle>
          <a:p>
            <a:pPr algn="l"/>
            <a:r>
              <a:rPr lang="sv-SE" sz="4400" dirty="0">
                <a:solidFill>
                  <a:schemeClr val="accent1">
                    <a:lumMod val="75000"/>
                  </a:schemeClr>
                </a:solidFill>
                <a:latin typeface="+mn-lt"/>
              </a:rPr>
              <a:t>OUR PRODUCTS ENABLE</a:t>
            </a:r>
          </a:p>
        </p:txBody>
      </p:sp>
    </p:spTree>
    <p:extLst>
      <p:ext uri="{BB962C8B-B14F-4D97-AF65-F5344CB8AC3E}">
        <p14:creationId xmlns:p14="http://schemas.microsoft.com/office/powerpoint/2010/main" val="19647337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23DFFD9B-4FB9-488D-8948-7D5E6875C9AB}"/>
              </a:ext>
            </a:extLst>
          </p:cNvPr>
          <p:cNvSpPr>
            <a:spLocks noGrp="1"/>
          </p:cNvSpPr>
          <p:nvPr>
            <p:ph type="title"/>
          </p:nvPr>
        </p:nvSpPr>
        <p:spPr>
          <a:xfrm>
            <a:off x="355199" y="3990825"/>
            <a:ext cx="3706662" cy="2005713"/>
          </a:xfrm>
          <a:prstGeom prst="rect">
            <a:avLst/>
          </a:prstGeom>
        </p:spPr>
        <p:txBody>
          <a:bodyPr anchor="t"/>
          <a:lstStyle/>
          <a:p>
            <a:pPr algn="l"/>
            <a:r>
              <a:rPr lang="sv-SE" sz="4400" dirty="0">
                <a:solidFill>
                  <a:schemeClr val="bg1"/>
                </a:solidFill>
                <a:latin typeface="+mj-lt"/>
              </a:rPr>
              <a:t>ARCOMA PRECISION</a:t>
            </a:r>
            <a:endParaRPr lang="sv-SE" sz="2400" dirty="0">
              <a:solidFill>
                <a:schemeClr val="bg1"/>
              </a:solidFill>
              <a:latin typeface="+mj-lt"/>
            </a:endParaRPr>
          </a:p>
        </p:txBody>
      </p:sp>
    </p:spTree>
    <p:extLst>
      <p:ext uri="{BB962C8B-B14F-4D97-AF65-F5344CB8AC3E}">
        <p14:creationId xmlns:p14="http://schemas.microsoft.com/office/powerpoint/2010/main" val="30847782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a:extLst>
              <a:ext uri="{FF2B5EF4-FFF2-40B4-BE49-F238E27FC236}">
                <a16:creationId xmlns:a16="http://schemas.microsoft.com/office/drawing/2014/main" id="{4F0F6CEC-0F98-43D9-80FE-85185A645B88}"/>
              </a:ext>
            </a:extLst>
          </p:cNvPr>
          <p:cNvPicPr>
            <a:picLocks noChangeAspect="1"/>
          </p:cNvPicPr>
          <p:nvPr/>
        </p:nvPicPr>
        <p:blipFill rotWithShape="1">
          <a:blip r:embed="rId3"/>
          <a:srcRect l="8045" t="4500" r="20933"/>
          <a:stretch/>
        </p:blipFill>
        <p:spPr>
          <a:xfrm>
            <a:off x="5428589" y="0"/>
            <a:ext cx="6769768" cy="6890084"/>
          </a:xfrm>
          <a:prstGeom prst="rect">
            <a:avLst/>
          </a:prstGeom>
        </p:spPr>
      </p:pic>
      <p:sp>
        <p:nvSpPr>
          <p:cNvPr id="32" name="TextBox 31"/>
          <p:cNvSpPr txBox="1"/>
          <p:nvPr/>
        </p:nvSpPr>
        <p:spPr>
          <a:xfrm>
            <a:off x="1085306" y="922513"/>
            <a:ext cx="3438568" cy="1015663"/>
          </a:xfrm>
          <a:prstGeom prst="rect">
            <a:avLst/>
          </a:prstGeom>
          <a:noFill/>
        </p:spPr>
        <p:txBody>
          <a:bodyPr wrap="square" rtlCol="0">
            <a:spAutoFit/>
          </a:bodyPr>
          <a:lstStyle/>
          <a:p>
            <a:r>
              <a:rPr lang="en-US" sz="3000" spc="300" dirty="0">
                <a:solidFill>
                  <a:schemeClr val="accent1">
                    <a:lumMod val="75000"/>
                  </a:schemeClr>
                </a:solidFill>
                <a:ea typeface="Playfair Display SC" charset="0"/>
                <a:cs typeface="Playfair Display SC" charset="0"/>
              </a:rPr>
              <a:t>ARCOMA PRECISION</a:t>
            </a:r>
          </a:p>
        </p:txBody>
      </p:sp>
      <p:sp>
        <p:nvSpPr>
          <p:cNvPr id="34" name="TextBox 33"/>
          <p:cNvSpPr txBox="1"/>
          <p:nvPr/>
        </p:nvSpPr>
        <p:spPr>
          <a:xfrm>
            <a:off x="1085306" y="1981385"/>
            <a:ext cx="4336926" cy="320024"/>
          </a:xfrm>
          <a:prstGeom prst="rect">
            <a:avLst/>
          </a:prstGeom>
          <a:noFill/>
        </p:spPr>
        <p:txBody>
          <a:bodyPr wrap="square" rtlCol="0">
            <a:spAutoFit/>
          </a:bodyPr>
          <a:lstStyle/>
          <a:p>
            <a:pPr>
              <a:lnSpc>
                <a:spcPct val="150000"/>
              </a:lnSpc>
            </a:pPr>
            <a:r>
              <a:rPr lang="en-US" sz="1050" b="1" spc="300">
                <a:solidFill>
                  <a:schemeClr val="tx2"/>
                </a:solidFill>
                <a:ea typeface="Montserrat Semi" charset="0"/>
                <a:cs typeface="Montserrat Semi" charset="0"/>
              </a:rPr>
              <a:t>PREMIUM DIGITAL X-RAY SYSTEM</a:t>
            </a:r>
          </a:p>
        </p:txBody>
      </p:sp>
      <p:sp>
        <p:nvSpPr>
          <p:cNvPr id="35" name="TextBox 34"/>
          <p:cNvSpPr txBox="1"/>
          <p:nvPr/>
        </p:nvSpPr>
        <p:spPr>
          <a:xfrm>
            <a:off x="1085305" y="2500512"/>
            <a:ext cx="3438568" cy="2967415"/>
          </a:xfrm>
          <a:prstGeom prst="rect">
            <a:avLst/>
          </a:prstGeom>
          <a:noFill/>
        </p:spPr>
        <p:txBody>
          <a:bodyPr wrap="square" rtlCol="0">
            <a:spAutoFit/>
          </a:bodyPr>
          <a:lstStyle/>
          <a:p>
            <a:pPr>
              <a:lnSpc>
                <a:spcPct val="150000"/>
              </a:lnSpc>
            </a:pPr>
            <a:r>
              <a:rPr lang="en-US" sz="1400" dirty="0"/>
              <a:t>Arcoma Precision is a premium digital </a:t>
            </a:r>
            <a:br>
              <a:rPr lang="en-US" sz="1400" dirty="0"/>
            </a:br>
            <a:r>
              <a:rPr lang="en-US" sz="1400" dirty="0"/>
              <a:t>x-ray system that provides high image quality, clinical flexibility and superior workflow for a wide range of radiographic applications. </a:t>
            </a:r>
            <a:br>
              <a:rPr lang="en-US" sz="1400" dirty="0"/>
            </a:br>
            <a:br>
              <a:rPr lang="en-US" sz="1400" dirty="0"/>
            </a:br>
            <a:r>
              <a:rPr lang="en-US" sz="1400" dirty="0"/>
              <a:t>Its ergonomic design and sophisticated auto positioning technology help you maximize patient throughput.</a:t>
            </a:r>
            <a:endParaRPr lang="en-US" sz="1400" dirty="0">
              <a:latin typeface="Montserrat Light" charset="0"/>
              <a:ea typeface="Montserrat Light" charset="0"/>
              <a:cs typeface="Montserrat Light" charset="0"/>
            </a:endParaRPr>
          </a:p>
        </p:txBody>
      </p:sp>
      <p:sp>
        <p:nvSpPr>
          <p:cNvPr id="13" name="TextBox 33">
            <a:extLst>
              <a:ext uri="{FF2B5EF4-FFF2-40B4-BE49-F238E27FC236}">
                <a16:creationId xmlns:a16="http://schemas.microsoft.com/office/drawing/2014/main" id="{53A01B31-B4C4-4258-BE98-5995D6BD2613}"/>
              </a:ext>
            </a:extLst>
          </p:cNvPr>
          <p:cNvSpPr txBox="1"/>
          <p:nvPr/>
        </p:nvSpPr>
        <p:spPr>
          <a:xfrm>
            <a:off x="64168" y="32084"/>
            <a:ext cx="4336926" cy="340734"/>
          </a:xfrm>
          <a:prstGeom prst="rect">
            <a:avLst/>
          </a:prstGeom>
          <a:noFill/>
        </p:spPr>
        <p:txBody>
          <a:bodyPr wrap="square" rtlCol="0">
            <a:spAutoFit/>
          </a:bodyPr>
          <a:lstStyle/>
          <a:p>
            <a:pPr>
              <a:lnSpc>
                <a:spcPct val="150000"/>
              </a:lnSpc>
            </a:pPr>
            <a:r>
              <a:rPr lang="en-US" sz="1200" b="1" spc="300">
                <a:solidFill>
                  <a:schemeClr val="bg1">
                    <a:lumMod val="65000"/>
                  </a:schemeClr>
                </a:solidFill>
                <a:ea typeface="Montserrat Semi" charset="0"/>
                <a:cs typeface="Montserrat Semi" charset="0"/>
              </a:rPr>
              <a:t>OUR PRODUCT LINES</a:t>
            </a:r>
          </a:p>
        </p:txBody>
      </p:sp>
    </p:spTree>
    <p:extLst>
      <p:ext uri="{BB962C8B-B14F-4D97-AF65-F5344CB8AC3E}">
        <p14:creationId xmlns:p14="http://schemas.microsoft.com/office/powerpoint/2010/main" val="33718714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4249F3A1-1ACA-4424-866D-55D5674A9F58}"/>
              </a:ext>
            </a:extLst>
          </p:cNvPr>
          <p:cNvPicPr>
            <a:picLocks noChangeAspect="1"/>
          </p:cNvPicPr>
          <p:nvPr/>
        </p:nvPicPr>
        <p:blipFill rotWithShape="1">
          <a:blip r:embed="rId3"/>
          <a:srcRect l="28181"/>
          <a:stretch/>
        </p:blipFill>
        <p:spPr>
          <a:xfrm>
            <a:off x="3951433" y="1747761"/>
            <a:ext cx="5174910" cy="5081946"/>
          </a:xfrm>
          <a:prstGeom prst="rect">
            <a:avLst/>
          </a:prstGeom>
        </p:spPr>
      </p:pic>
      <p:sp>
        <p:nvSpPr>
          <p:cNvPr id="32" name="TextBox 31"/>
          <p:cNvSpPr txBox="1"/>
          <p:nvPr/>
        </p:nvSpPr>
        <p:spPr>
          <a:xfrm>
            <a:off x="6834452" y="3180639"/>
            <a:ext cx="3444504" cy="1015663"/>
          </a:xfrm>
          <a:prstGeom prst="rect">
            <a:avLst/>
          </a:prstGeom>
          <a:noFill/>
        </p:spPr>
        <p:txBody>
          <a:bodyPr wrap="square" rtlCol="0">
            <a:spAutoFit/>
          </a:bodyPr>
          <a:lstStyle/>
          <a:p>
            <a:r>
              <a:rPr lang="en-US" sz="3000" spc="300" dirty="0">
                <a:solidFill>
                  <a:schemeClr val="accent1">
                    <a:lumMod val="75000"/>
                  </a:schemeClr>
                </a:solidFill>
                <a:ea typeface="Playfair Display SC" charset="0"/>
                <a:cs typeface="Playfair Display SC" charset="0"/>
              </a:rPr>
              <a:t>ARCOMA PRECISION</a:t>
            </a:r>
          </a:p>
        </p:txBody>
      </p:sp>
      <p:sp>
        <p:nvSpPr>
          <p:cNvPr id="34" name="TextBox 33"/>
          <p:cNvSpPr txBox="1"/>
          <p:nvPr/>
        </p:nvSpPr>
        <p:spPr>
          <a:xfrm>
            <a:off x="6857640" y="4121913"/>
            <a:ext cx="4336926" cy="320024"/>
          </a:xfrm>
          <a:prstGeom prst="rect">
            <a:avLst/>
          </a:prstGeom>
          <a:noFill/>
        </p:spPr>
        <p:txBody>
          <a:bodyPr wrap="square" rtlCol="0">
            <a:spAutoFit/>
          </a:bodyPr>
          <a:lstStyle/>
          <a:p>
            <a:pPr>
              <a:lnSpc>
                <a:spcPct val="150000"/>
              </a:lnSpc>
            </a:pPr>
            <a:r>
              <a:rPr lang="en-US" sz="1050" b="1" spc="300" dirty="0">
                <a:solidFill>
                  <a:schemeClr val="tx2"/>
                </a:solidFill>
                <a:ea typeface="Montserrat Semi" charset="0"/>
                <a:cs typeface="Montserrat Semi" charset="0"/>
              </a:rPr>
              <a:t>PREMIUM DIGITAL X-RAY SYSTEM</a:t>
            </a:r>
          </a:p>
        </p:txBody>
      </p:sp>
      <p:sp>
        <p:nvSpPr>
          <p:cNvPr id="19" name="Ellips 18">
            <a:extLst>
              <a:ext uri="{FF2B5EF4-FFF2-40B4-BE49-F238E27FC236}">
                <a16:creationId xmlns:a16="http://schemas.microsoft.com/office/drawing/2014/main" id="{E459CDE2-ED52-47A2-A184-F9E73AD5BB79}"/>
              </a:ext>
            </a:extLst>
          </p:cNvPr>
          <p:cNvSpPr/>
          <p:nvPr/>
        </p:nvSpPr>
        <p:spPr>
          <a:xfrm>
            <a:off x="4578522" y="155413"/>
            <a:ext cx="1395692" cy="134717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t>Low dose</a:t>
            </a:r>
          </a:p>
        </p:txBody>
      </p:sp>
      <p:sp>
        <p:nvSpPr>
          <p:cNvPr id="10" name="Ellips 9">
            <a:extLst>
              <a:ext uri="{FF2B5EF4-FFF2-40B4-BE49-F238E27FC236}">
                <a16:creationId xmlns:a16="http://schemas.microsoft.com/office/drawing/2014/main" id="{F90ADF35-167C-4F99-9EB3-21A0993889D2}"/>
              </a:ext>
            </a:extLst>
          </p:cNvPr>
          <p:cNvSpPr/>
          <p:nvPr/>
        </p:nvSpPr>
        <p:spPr>
          <a:xfrm>
            <a:off x="6994083" y="308615"/>
            <a:ext cx="1395692" cy="134717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t>Excellent imaging result</a:t>
            </a:r>
          </a:p>
        </p:txBody>
      </p:sp>
      <p:sp>
        <p:nvSpPr>
          <p:cNvPr id="11" name="Ellips 10">
            <a:extLst>
              <a:ext uri="{FF2B5EF4-FFF2-40B4-BE49-F238E27FC236}">
                <a16:creationId xmlns:a16="http://schemas.microsoft.com/office/drawing/2014/main" id="{6F757F48-E093-42AF-A4C4-838D996BA08D}"/>
              </a:ext>
            </a:extLst>
          </p:cNvPr>
          <p:cNvSpPr/>
          <p:nvPr/>
        </p:nvSpPr>
        <p:spPr>
          <a:xfrm>
            <a:off x="8860174" y="1282697"/>
            <a:ext cx="1395692" cy="134717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a:t>Flexible detector configurations</a:t>
            </a:r>
          </a:p>
        </p:txBody>
      </p:sp>
      <p:sp>
        <p:nvSpPr>
          <p:cNvPr id="12" name="Ellips 11">
            <a:extLst>
              <a:ext uri="{FF2B5EF4-FFF2-40B4-BE49-F238E27FC236}">
                <a16:creationId xmlns:a16="http://schemas.microsoft.com/office/drawing/2014/main" id="{C0C589F3-57D1-4578-84B8-420BB1A0D784}"/>
              </a:ext>
            </a:extLst>
          </p:cNvPr>
          <p:cNvSpPr/>
          <p:nvPr/>
        </p:nvSpPr>
        <p:spPr>
          <a:xfrm>
            <a:off x="9985146" y="3002791"/>
            <a:ext cx="1395692" cy="134717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t>Superior ergonomics</a:t>
            </a:r>
          </a:p>
        </p:txBody>
      </p:sp>
      <p:pic>
        <p:nvPicPr>
          <p:cNvPr id="14" name="Bildobjekt 13">
            <a:extLst>
              <a:ext uri="{FF2B5EF4-FFF2-40B4-BE49-F238E27FC236}">
                <a16:creationId xmlns:a16="http://schemas.microsoft.com/office/drawing/2014/main" id="{EDA9ABD1-E46E-4F6A-B84E-0474BBDEFD30}"/>
              </a:ext>
            </a:extLst>
          </p:cNvPr>
          <p:cNvPicPr>
            <a:picLocks noChangeAspect="1"/>
          </p:cNvPicPr>
          <p:nvPr/>
        </p:nvPicPr>
        <p:blipFill rotWithShape="1">
          <a:blip r:embed="rId3"/>
          <a:srcRect l="-1" r="75614"/>
          <a:stretch/>
        </p:blipFill>
        <p:spPr>
          <a:xfrm>
            <a:off x="2956073" y="1846904"/>
            <a:ext cx="1757146" cy="5081946"/>
          </a:xfrm>
          <a:prstGeom prst="rect">
            <a:avLst/>
          </a:prstGeom>
        </p:spPr>
      </p:pic>
      <p:sp>
        <p:nvSpPr>
          <p:cNvPr id="20" name="Ellips 19">
            <a:extLst>
              <a:ext uri="{FF2B5EF4-FFF2-40B4-BE49-F238E27FC236}">
                <a16:creationId xmlns:a16="http://schemas.microsoft.com/office/drawing/2014/main" id="{64D7740D-3B85-40ED-93E5-0ED98EAD603F}"/>
              </a:ext>
            </a:extLst>
          </p:cNvPr>
          <p:cNvSpPr/>
          <p:nvPr/>
        </p:nvSpPr>
        <p:spPr>
          <a:xfrm>
            <a:off x="2454174" y="920968"/>
            <a:ext cx="1395692" cy="134717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t>Safe investment</a:t>
            </a:r>
          </a:p>
        </p:txBody>
      </p:sp>
      <p:sp>
        <p:nvSpPr>
          <p:cNvPr id="18" name="Ellips 17">
            <a:extLst>
              <a:ext uri="{FF2B5EF4-FFF2-40B4-BE49-F238E27FC236}">
                <a16:creationId xmlns:a16="http://schemas.microsoft.com/office/drawing/2014/main" id="{F2040BD6-49FE-42A0-A889-BA1584386536}"/>
              </a:ext>
            </a:extLst>
          </p:cNvPr>
          <p:cNvSpPr/>
          <p:nvPr/>
        </p:nvSpPr>
        <p:spPr>
          <a:xfrm>
            <a:off x="1214365" y="2849124"/>
            <a:ext cx="1397358" cy="1347178"/>
          </a:xfrm>
          <a:prstGeom prst="ellipse">
            <a:avLst/>
          </a:prstGeom>
          <a:solidFill>
            <a:srgbClr val="44546A"/>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bg1"/>
                </a:solidFill>
              </a:rPr>
              <a:t>Superior workflow </a:t>
            </a:r>
          </a:p>
        </p:txBody>
      </p:sp>
    </p:spTree>
    <p:extLst>
      <p:ext uri="{BB962C8B-B14F-4D97-AF65-F5344CB8AC3E}">
        <p14:creationId xmlns:p14="http://schemas.microsoft.com/office/powerpoint/2010/main" val="11889391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Bildobjekt 18">
            <a:extLst>
              <a:ext uri="{FF2B5EF4-FFF2-40B4-BE49-F238E27FC236}">
                <a16:creationId xmlns:a16="http://schemas.microsoft.com/office/drawing/2014/main" id="{0F8B3DA6-3A76-46DC-BBE5-49941694E1DC}"/>
              </a:ext>
            </a:extLst>
          </p:cNvPr>
          <p:cNvPicPr>
            <a:picLocks noChangeAspect="1"/>
          </p:cNvPicPr>
          <p:nvPr/>
        </p:nvPicPr>
        <p:blipFill rotWithShape="1">
          <a:blip r:embed="rId3"/>
          <a:srcRect l="28181"/>
          <a:stretch/>
        </p:blipFill>
        <p:spPr>
          <a:xfrm>
            <a:off x="4881906" y="2161722"/>
            <a:ext cx="3779557" cy="3711660"/>
          </a:xfrm>
          <a:prstGeom prst="rect">
            <a:avLst/>
          </a:prstGeom>
        </p:spPr>
      </p:pic>
      <p:pic>
        <p:nvPicPr>
          <p:cNvPr id="21" name="Bildobjekt 20">
            <a:extLst>
              <a:ext uri="{FF2B5EF4-FFF2-40B4-BE49-F238E27FC236}">
                <a16:creationId xmlns:a16="http://schemas.microsoft.com/office/drawing/2014/main" id="{B378BAF4-93F6-40D4-95DB-12A0DCBEFAEC}"/>
              </a:ext>
            </a:extLst>
          </p:cNvPr>
          <p:cNvPicPr>
            <a:picLocks noChangeAspect="1"/>
          </p:cNvPicPr>
          <p:nvPr/>
        </p:nvPicPr>
        <p:blipFill rotWithShape="1">
          <a:blip r:embed="rId3"/>
          <a:srcRect r="72142"/>
          <a:stretch/>
        </p:blipFill>
        <p:spPr>
          <a:xfrm>
            <a:off x="4031596" y="2161722"/>
            <a:ext cx="1466037" cy="3711660"/>
          </a:xfrm>
          <a:prstGeom prst="rect">
            <a:avLst/>
          </a:prstGeom>
        </p:spPr>
      </p:pic>
      <p:sp>
        <p:nvSpPr>
          <p:cNvPr id="3" name="Rubrik 2">
            <a:extLst>
              <a:ext uri="{FF2B5EF4-FFF2-40B4-BE49-F238E27FC236}">
                <a16:creationId xmlns:a16="http://schemas.microsoft.com/office/drawing/2014/main" id="{66D07664-6CEF-405D-9D0C-E49A5450940F}"/>
              </a:ext>
            </a:extLst>
          </p:cNvPr>
          <p:cNvSpPr>
            <a:spLocks noGrp="1"/>
          </p:cNvSpPr>
          <p:nvPr>
            <p:ph type="title"/>
          </p:nvPr>
        </p:nvSpPr>
        <p:spPr/>
        <p:txBody>
          <a:bodyPr/>
          <a:lstStyle/>
          <a:p>
            <a:r>
              <a:rPr lang="en-US">
                <a:solidFill>
                  <a:schemeClr val="accent1">
                    <a:lumMod val="75000"/>
                  </a:schemeClr>
                </a:solidFill>
                <a:latin typeface="+mn-lt"/>
              </a:rPr>
              <a:t>SUPERIOR WORKFLOW </a:t>
            </a:r>
          </a:p>
        </p:txBody>
      </p:sp>
      <p:sp>
        <p:nvSpPr>
          <p:cNvPr id="25" name="TextBox 31">
            <a:extLst>
              <a:ext uri="{FF2B5EF4-FFF2-40B4-BE49-F238E27FC236}">
                <a16:creationId xmlns:a16="http://schemas.microsoft.com/office/drawing/2014/main" id="{482B9323-C238-423B-B111-F94EF3BAAB89}"/>
              </a:ext>
            </a:extLst>
          </p:cNvPr>
          <p:cNvSpPr txBox="1"/>
          <p:nvPr/>
        </p:nvSpPr>
        <p:spPr>
          <a:xfrm>
            <a:off x="8766621" y="2812305"/>
            <a:ext cx="3192528" cy="338554"/>
          </a:xfrm>
          <a:prstGeom prst="rect">
            <a:avLst/>
          </a:prstGeom>
          <a:noFill/>
        </p:spPr>
        <p:txBody>
          <a:bodyPr wrap="square" rtlCol="0">
            <a:spAutoFit/>
          </a:bodyPr>
          <a:lstStyle/>
          <a:p>
            <a:r>
              <a:rPr lang="en-US" sz="1600" b="1" spc="300" dirty="0">
                <a:solidFill>
                  <a:schemeClr val="accent1">
                    <a:lumMod val="75000"/>
                  </a:schemeClr>
                </a:solidFill>
                <a:ea typeface="Playfair Display SC" charset="0"/>
                <a:cs typeface="Playfair Display SC" charset="0"/>
              </a:rPr>
              <a:t>EXCELLENT FINE-TUNING</a:t>
            </a:r>
          </a:p>
        </p:txBody>
      </p:sp>
      <p:sp>
        <p:nvSpPr>
          <p:cNvPr id="26" name="TextBox 31">
            <a:extLst>
              <a:ext uri="{FF2B5EF4-FFF2-40B4-BE49-F238E27FC236}">
                <a16:creationId xmlns:a16="http://schemas.microsoft.com/office/drawing/2014/main" id="{4C2A5A9F-9C02-40FC-B20E-0D29180ADE8C}"/>
              </a:ext>
            </a:extLst>
          </p:cNvPr>
          <p:cNvSpPr txBox="1"/>
          <p:nvPr/>
        </p:nvSpPr>
        <p:spPr>
          <a:xfrm>
            <a:off x="8351238" y="1287046"/>
            <a:ext cx="3192528" cy="338554"/>
          </a:xfrm>
          <a:prstGeom prst="rect">
            <a:avLst/>
          </a:prstGeom>
          <a:noFill/>
        </p:spPr>
        <p:txBody>
          <a:bodyPr wrap="square" rtlCol="0">
            <a:spAutoFit/>
          </a:bodyPr>
          <a:lstStyle/>
          <a:p>
            <a:r>
              <a:rPr lang="en-US" sz="1600" b="1" spc="300" dirty="0">
                <a:solidFill>
                  <a:schemeClr val="accent1">
                    <a:lumMod val="75000"/>
                  </a:schemeClr>
                </a:solidFill>
                <a:ea typeface="Playfair Display SC" charset="0"/>
                <a:cs typeface="Playfair Display SC" charset="0"/>
              </a:rPr>
              <a:t>AUTO POSITIONING</a:t>
            </a:r>
          </a:p>
        </p:txBody>
      </p:sp>
      <p:sp>
        <p:nvSpPr>
          <p:cNvPr id="27" name="TextBox 31">
            <a:extLst>
              <a:ext uri="{FF2B5EF4-FFF2-40B4-BE49-F238E27FC236}">
                <a16:creationId xmlns:a16="http://schemas.microsoft.com/office/drawing/2014/main" id="{F07CD37C-6089-4DDB-A59F-6B17B6C3011B}"/>
              </a:ext>
            </a:extLst>
          </p:cNvPr>
          <p:cNvSpPr txBox="1"/>
          <p:nvPr/>
        </p:nvSpPr>
        <p:spPr>
          <a:xfrm>
            <a:off x="587833" y="5000202"/>
            <a:ext cx="2723014" cy="584775"/>
          </a:xfrm>
          <a:prstGeom prst="rect">
            <a:avLst/>
          </a:prstGeom>
          <a:noFill/>
        </p:spPr>
        <p:txBody>
          <a:bodyPr wrap="square" rtlCol="0">
            <a:spAutoFit/>
          </a:bodyPr>
          <a:lstStyle/>
          <a:p>
            <a:r>
              <a:rPr lang="en-US" sz="1600" b="1" spc="300" dirty="0">
                <a:solidFill>
                  <a:schemeClr val="accent1">
                    <a:lumMod val="75000"/>
                  </a:schemeClr>
                </a:solidFill>
                <a:ea typeface="Playfair Display SC" charset="0"/>
                <a:cs typeface="Playfair Display SC" charset="0"/>
              </a:rPr>
              <a:t>AUTOMATIC DETECTOR TRACKING</a:t>
            </a:r>
          </a:p>
        </p:txBody>
      </p:sp>
      <p:sp>
        <p:nvSpPr>
          <p:cNvPr id="35" name="TextBox 31">
            <a:extLst>
              <a:ext uri="{FF2B5EF4-FFF2-40B4-BE49-F238E27FC236}">
                <a16:creationId xmlns:a16="http://schemas.microsoft.com/office/drawing/2014/main" id="{158D83E3-A978-4B2B-A4FC-95B70374FA18}"/>
              </a:ext>
            </a:extLst>
          </p:cNvPr>
          <p:cNvSpPr txBox="1"/>
          <p:nvPr/>
        </p:nvSpPr>
        <p:spPr>
          <a:xfrm>
            <a:off x="490065" y="3440507"/>
            <a:ext cx="3314627" cy="338554"/>
          </a:xfrm>
          <a:prstGeom prst="rect">
            <a:avLst/>
          </a:prstGeom>
          <a:noFill/>
        </p:spPr>
        <p:txBody>
          <a:bodyPr wrap="square" rtlCol="0">
            <a:spAutoFit/>
          </a:bodyPr>
          <a:lstStyle/>
          <a:p>
            <a:r>
              <a:rPr lang="en-US" sz="1600" b="1" spc="300" dirty="0">
                <a:solidFill>
                  <a:schemeClr val="accent1">
                    <a:lumMod val="75000"/>
                  </a:schemeClr>
                </a:solidFill>
                <a:ea typeface="Playfair Display SC" charset="0"/>
                <a:cs typeface="Playfair Display SC" charset="0"/>
              </a:rPr>
              <a:t>MOTORIZED WALL STAND</a:t>
            </a:r>
          </a:p>
        </p:txBody>
      </p:sp>
      <p:cxnSp>
        <p:nvCxnSpPr>
          <p:cNvPr id="22" name="Koppling: vinklad 21">
            <a:extLst>
              <a:ext uri="{FF2B5EF4-FFF2-40B4-BE49-F238E27FC236}">
                <a16:creationId xmlns:a16="http://schemas.microsoft.com/office/drawing/2014/main" id="{94B0E135-4CBE-4EC5-AED7-12A34AF3866E}"/>
              </a:ext>
            </a:extLst>
          </p:cNvPr>
          <p:cNvCxnSpPr>
            <a:cxnSpLocks/>
          </p:cNvCxnSpPr>
          <p:nvPr/>
        </p:nvCxnSpPr>
        <p:spPr>
          <a:xfrm rot="10800000" flipV="1">
            <a:off x="3498546" y="3555201"/>
            <a:ext cx="803216" cy="355638"/>
          </a:xfrm>
          <a:prstGeom prst="bentConnector3">
            <a:avLst>
              <a:gd name="adj1" fmla="val 50000"/>
            </a:avLst>
          </a:prstGeom>
          <a:ln w="9525"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4" name="Koppling: vinklad 23">
            <a:extLst>
              <a:ext uri="{FF2B5EF4-FFF2-40B4-BE49-F238E27FC236}">
                <a16:creationId xmlns:a16="http://schemas.microsoft.com/office/drawing/2014/main" id="{C5C60CEA-3817-41AA-A8C5-542817A5A29F}"/>
              </a:ext>
            </a:extLst>
          </p:cNvPr>
          <p:cNvCxnSpPr>
            <a:cxnSpLocks/>
          </p:cNvCxnSpPr>
          <p:nvPr/>
        </p:nvCxnSpPr>
        <p:spPr>
          <a:xfrm rot="5400000">
            <a:off x="3288404" y="3842839"/>
            <a:ext cx="1426711" cy="1231262"/>
          </a:xfrm>
          <a:prstGeom prst="bentConnector3">
            <a:avLst>
              <a:gd name="adj1" fmla="val 50000"/>
            </a:avLst>
          </a:prstGeom>
          <a:ln w="9525"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0" name="Koppling: vinklad 29">
            <a:extLst>
              <a:ext uri="{FF2B5EF4-FFF2-40B4-BE49-F238E27FC236}">
                <a16:creationId xmlns:a16="http://schemas.microsoft.com/office/drawing/2014/main" id="{F0E9A8E9-FBE9-4614-92DC-6833954FC3AF}"/>
              </a:ext>
            </a:extLst>
          </p:cNvPr>
          <p:cNvCxnSpPr>
            <a:cxnSpLocks/>
          </p:cNvCxnSpPr>
          <p:nvPr/>
        </p:nvCxnSpPr>
        <p:spPr>
          <a:xfrm rot="10800000" flipV="1">
            <a:off x="6395259" y="3144252"/>
            <a:ext cx="2266205" cy="575553"/>
          </a:xfrm>
          <a:prstGeom prst="bentConnector3">
            <a:avLst>
              <a:gd name="adj1" fmla="val 50000"/>
            </a:avLst>
          </a:prstGeom>
          <a:ln w="9525"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3" name="Koppling: vinklad 32">
            <a:extLst>
              <a:ext uri="{FF2B5EF4-FFF2-40B4-BE49-F238E27FC236}">
                <a16:creationId xmlns:a16="http://schemas.microsoft.com/office/drawing/2014/main" id="{D207B23C-F2AD-4872-85FE-5097FA1CBF61}"/>
              </a:ext>
            </a:extLst>
          </p:cNvPr>
          <p:cNvCxnSpPr>
            <a:cxnSpLocks/>
          </p:cNvCxnSpPr>
          <p:nvPr/>
        </p:nvCxnSpPr>
        <p:spPr>
          <a:xfrm rot="10800000" flipV="1">
            <a:off x="6528432" y="1567851"/>
            <a:ext cx="1822807" cy="1219210"/>
          </a:xfrm>
          <a:prstGeom prst="bentConnector3">
            <a:avLst>
              <a:gd name="adj1" fmla="val 50000"/>
            </a:avLst>
          </a:prstGeom>
          <a:ln w="9525"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41" name="Koppling: vinklad 40">
            <a:extLst>
              <a:ext uri="{FF2B5EF4-FFF2-40B4-BE49-F238E27FC236}">
                <a16:creationId xmlns:a16="http://schemas.microsoft.com/office/drawing/2014/main" id="{16DC0A9C-D08E-408D-8CEF-9F9728312CA1}"/>
              </a:ext>
            </a:extLst>
          </p:cNvPr>
          <p:cNvCxnSpPr>
            <a:cxnSpLocks/>
          </p:cNvCxnSpPr>
          <p:nvPr/>
        </p:nvCxnSpPr>
        <p:spPr>
          <a:xfrm rot="10800000" flipV="1">
            <a:off x="3386129" y="4554049"/>
            <a:ext cx="3233771" cy="857787"/>
          </a:xfrm>
          <a:prstGeom prst="bentConnector3">
            <a:avLst>
              <a:gd name="adj1" fmla="val 50000"/>
            </a:avLst>
          </a:prstGeom>
          <a:ln w="9525"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4" name="Underrubrik 3">
            <a:extLst>
              <a:ext uri="{FF2B5EF4-FFF2-40B4-BE49-F238E27FC236}">
                <a16:creationId xmlns:a16="http://schemas.microsoft.com/office/drawing/2014/main" id="{8BEB9D0C-09BE-4C3B-BDAD-A753B26B3672}"/>
              </a:ext>
            </a:extLst>
          </p:cNvPr>
          <p:cNvSpPr txBox="1">
            <a:spLocks/>
          </p:cNvSpPr>
          <p:nvPr/>
        </p:nvSpPr>
        <p:spPr>
          <a:xfrm>
            <a:off x="587833" y="5546098"/>
            <a:ext cx="3263326" cy="720315"/>
          </a:xfrm>
          <a:prstGeom prst="rect">
            <a:avLst/>
          </a:prstGeom>
        </p:spPr>
        <p:txBody>
          <a:bodyPr/>
          <a:lstStyle>
            <a:lvl1pPr marL="285750" indent="-285750" algn="l" defTabSz="914400" rtl="0" eaLnBrk="1" latinLnBrk="0" hangingPunct="1">
              <a:lnSpc>
                <a:spcPct val="90000"/>
              </a:lnSpc>
              <a:spcBef>
                <a:spcPts val="1000"/>
              </a:spcBef>
              <a:buFont typeface="Arial" panose="020B0604020202020204" pitchFamily="34" charset="0"/>
              <a:buChar char="•"/>
              <a:defRPr sz="1600" b="0" kern="1200">
                <a:solidFill>
                  <a:schemeClr val="tx1"/>
                </a:solidFill>
                <a:latin typeface="+mn-lt"/>
                <a:ea typeface="+mn-ea"/>
                <a:cs typeface="+mn-cs"/>
              </a:defRPr>
            </a:lvl1pPr>
            <a:lvl2pPr marL="800100" indent="-342900" algn="l" defTabSz="914400" rtl="0" eaLnBrk="1" latinLnBrk="0" hangingPunct="1">
              <a:lnSpc>
                <a:spcPct val="90000"/>
              </a:lnSpc>
              <a:spcBef>
                <a:spcPts val="500"/>
              </a:spcBef>
              <a:buFont typeface="Courier New" panose="02070309020205020404" pitchFamily="49" charset="0"/>
              <a:buChar char="o"/>
              <a:defRPr sz="1400" kern="1200">
                <a:solidFill>
                  <a:schemeClr val="tx1"/>
                </a:solidFill>
                <a:latin typeface="+mn-lt"/>
                <a:ea typeface="+mn-ea"/>
                <a:cs typeface="+mn-cs"/>
              </a:defRPr>
            </a:lvl2pPr>
            <a:lvl3pPr marL="1200150" indent="-285750" algn="l" defTabSz="914400" rtl="0" eaLnBrk="1" latinLnBrk="0" hangingPunct="1">
              <a:lnSpc>
                <a:spcPct val="90000"/>
              </a:lnSpc>
              <a:spcBef>
                <a:spcPts val="500"/>
              </a:spcBef>
              <a:buFont typeface="Wingdings" panose="05000000000000000000" pitchFamily="2" charset="2"/>
              <a:buChar char="§"/>
              <a:defRPr sz="12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yriad Pro Light" panose="020B0403030403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yriad Pro Light" panose="020B0403030403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en-US" sz="1400" dirty="0"/>
              <a:t>The tube automatically tracks the position of the detector so that the user can focus on the patient.</a:t>
            </a:r>
            <a:endParaRPr lang="en-GB" sz="1400" dirty="0"/>
          </a:p>
        </p:txBody>
      </p:sp>
      <p:sp>
        <p:nvSpPr>
          <p:cNvPr id="15" name="Underrubrik 3">
            <a:extLst>
              <a:ext uri="{FF2B5EF4-FFF2-40B4-BE49-F238E27FC236}">
                <a16:creationId xmlns:a16="http://schemas.microsoft.com/office/drawing/2014/main" id="{36C8D97F-946A-4626-9EAA-E4A54301C323}"/>
              </a:ext>
            </a:extLst>
          </p:cNvPr>
          <p:cNvSpPr txBox="1">
            <a:spLocks/>
          </p:cNvSpPr>
          <p:nvPr/>
        </p:nvSpPr>
        <p:spPr>
          <a:xfrm>
            <a:off x="510180" y="3745115"/>
            <a:ext cx="2921308" cy="885573"/>
          </a:xfrm>
          <a:prstGeom prst="rect">
            <a:avLst/>
          </a:prstGeom>
        </p:spPr>
        <p:txBody>
          <a:bodyPr/>
          <a:lstStyle>
            <a:lvl1pPr marL="285750" indent="-285750" algn="l" defTabSz="914400" rtl="0" eaLnBrk="1" latinLnBrk="0" hangingPunct="1">
              <a:lnSpc>
                <a:spcPct val="90000"/>
              </a:lnSpc>
              <a:spcBef>
                <a:spcPts val="1000"/>
              </a:spcBef>
              <a:buFont typeface="Arial" panose="020B0604020202020204" pitchFamily="34" charset="0"/>
              <a:buChar char="•"/>
              <a:defRPr sz="1600" b="0" kern="1200">
                <a:solidFill>
                  <a:schemeClr val="tx1"/>
                </a:solidFill>
                <a:latin typeface="+mn-lt"/>
                <a:ea typeface="+mn-ea"/>
                <a:cs typeface="+mn-cs"/>
              </a:defRPr>
            </a:lvl1pPr>
            <a:lvl2pPr marL="800100" indent="-342900" algn="l" defTabSz="914400" rtl="0" eaLnBrk="1" latinLnBrk="0" hangingPunct="1">
              <a:lnSpc>
                <a:spcPct val="90000"/>
              </a:lnSpc>
              <a:spcBef>
                <a:spcPts val="500"/>
              </a:spcBef>
              <a:buFont typeface="Courier New" panose="02070309020205020404" pitchFamily="49" charset="0"/>
              <a:buChar char="o"/>
              <a:defRPr sz="1400" kern="1200">
                <a:solidFill>
                  <a:schemeClr val="tx1"/>
                </a:solidFill>
                <a:latin typeface="+mn-lt"/>
                <a:ea typeface="+mn-ea"/>
                <a:cs typeface="+mn-cs"/>
              </a:defRPr>
            </a:lvl2pPr>
            <a:lvl3pPr marL="1200150" indent="-285750" algn="l" defTabSz="914400" rtl="0" eaLnBrk="1" latinLnBrk="0" hangingPunct="1">
              <a:lnSpc>
                <a:spcPct val="90000"/>
              </a:lnSpc>
              <a:spcBef>
                <a:spcPts val="500"/>
              </a:spcBef>
              <a:buFont typeface="Wingdings" panose="05000000000000000000" pitchFamily="2" charset="2"/>
              <a:buChar char="§"/>
              <a:defRPr sz="12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yriad Pro Light" panose="020B0403030403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yriad Pro Light" panose="020B0403030403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en-US" sz="1400" dirty="0"/>
              <a:t>Upward and downward easy positioning from the control panel or using the foot control (optional).</a:t>
            </a:r>
          </a:p>
        </p:txBody>
      </p:sp>
      <p:sp>
        <p:nvSpPr>
          <p:cNvPr id="16" name="Underrubrik 3">
            <a:extLst>
              <a:ext uri="{FF2B5EF4-FFF2-40B4-BE49-F238E27FC236}">
                <a16:creationId xmlns:a16="http://schemas.microsoft.com/office/drawing/2014/main" id="{725610E1-1C9E-4A3F-9C50-829026FBB2D3}"/>
              </a:ext>
            </a:extLst>
          </p:cNvPr>
          <p:cNvSpPr txBox="1">
            <a:spLocks/>
          </p:cNvSpPr>
          <p:nvPr/>
        </p:nvSpPr>
        <p:spPr>
          <a:xfrm>
            <a:off x="8351238" y="1567851"/>
            <a:ext cx="2912900" cy="753602"/>
          </a:xfrm>
          <a:prstGeom prst="rect">
            <a:avLst/>
          </a:prstGeom>
        </p:spPr>
        <p:txBody>
          <a:bodyPr/>
          <a:lstStyle>
            <a:lvl1pPr marL="285750" indent="-285750" algn="l" defTabSz="914400" rtl="0" eaLnBrk="1" latinLnBrk="0" hangingPunct="1">
              <a:lnSpc>
                <a:spcPct val="90000"/>
              </a:lnSpc>
              <a:spcBef>
                <a:spcPts val="1000"/>
              </a:spcBef>
              <a:buFont typeface="Arial" panose="020B0604020202020204" pitchFamily="34" charset="0"/>
              <a:buChar char="•"/>
              <a:defRPr sz="1600" b="0" kern="1200">
                <a:solidFill>
                  <a:schemeClr val="tx1"/>
                </a:solidFill>
                <a:latin typeface="+mn-lt"/>
                <a:ea typeface="+mn-ea"/>
                <a:cs typeface="+mn-cs"/>
              </a:defRPr>
            </a:lvl1pPr>
            <a:lvl2pPr marL="800100" indent="-342900" algn="l" defTabSz="914400" rtl="0" eaLnBrk="1" latinLnBrk="0" hangingPunct="1">
              <a:lnSpc>
                <a:spcPct val="90000"/>
              </a:lnSpc>
              <a:spcBef>
                <a:spcPts val="500"/>
              </a:spcBef>
              <a:buFont typeface="Courier New" panose="02070309020205020404" pitchFamily="49" charset="0"/>
              <a:buChar char="o"/>
              <a:defRPr sz="1400" kern="1200">
                <a:solidFill>
                  <a:schemeClr val="tx1"/>
                </a:solidFill>
                <a:latin typeface="+mn-lt"/>
                <a:ea typeface="+mn-ea"/>
                <a:cs typeface="+mn-cs"/>
              </a:defRPr>
            </a:lvl2pPr>
            <a:lvl3pPr marL="1200150" indent="-285750" algn="l" defTabSz="914400" rtl="0" eaLnBrk="1" latinLnBrk="0" hangingPunct="1">
              <a:lnSpc>
                <a:spcPct val="90000"/>
              </a:lnSpc>
              <a:spcBef>
                <a:spcPts val="500"/>
              </a:spcBef>
              <a:buFont typeface="Wingdings" panose="05000000000000000000" pitchFamily="2" charset="2"/>
              <a:buChar char="§"/>
              <a:defRPr sz="12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yriad Pro Light" panose="020B0403030403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yriad Pro Light" panose="020B0403030403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en-US" sz="1400" dirty="0"/>
              <a:t>Fully motorized auto-positioning when anatomical protocol selected. </a:t>
            </a:r>
          </a:p>
        </p:txBody>
      </p:sp>
      <p:sp>
        <p:nvSpPr>
          <p:cNvPr id="17" name="Underrubrik 3">
            <a:extLst>
              <a:ext uri="{FF2B5EF4-FFF2-40B4-BE49-F238E27FC236}">
                <a16:creationId xmlns:a16="http://schemas.microsoft.com/office/drawing/2014/main" id="{9CAC7CD8-6D5E-48DC-B27D-336D0AE6E65C}"/>
              </a:ext>
            </a:extLst>
          </p:cNvPr>
          <p:cNvSpPr txBox="1">
            <a:spLocks/>
          </p:cNvSpPr>
          <p:nvPr/>
        </p:nvSpPr>
        <p:spPr>
          <a:xfrm>
            <a:off x="8766621" y="3125182"/>
            <a:ext cx="2799606" cy="753602"/>
          </a:xfrm>
          <a:prstGeom prst="rect">
            <a:avLst/>
          </a:prstGeom>
        </p:spPr>
        <p:txBody>
          <a:bodyPr/>
          <a:lstStyle>
            <a:lvl1pPr marL="285750" indent="-285750" algn="l" defTabSz="914400" rtl="0" eaLnBrk="1" latinLnBrk="0" hangingPunct="1">
              <a:lnSpc>
                <a:spcPct val="90000"/>
              </a:lnSpc>
              <a:spcBef>
                <a:spcPts val="1000"/>
              </a:spcBef>
              <a:buFont typeface="Arial" panose="020B0604020202020204" pitchFamily="34" charset="0"/>
              <a:buChar char="•"/>
              <a:defRPr sz="1600" b="0" kern="1200">
                <a:solidFill>
                  <a:schemeClr val="tx1"/>
                </a:solidFill>
                <a:latin typeface="+mn-lt"/>
                <a:ea typeface="+mn-ea"/>
                <a:cs typeface="+mn-cs"/>
              </a:defRPr>
            </a:lvl1pPr>
            <a:lvl2pPr marL="800100" indent="-342900" algn="l" defTabSz="914400" rtl="0" eaLnBrk="1" latinLnBrk="0" hangingPunct="1">
              <a:lnSpc>
                <a:spcPct val="90000"/>
              </a:lnSpc>
              <a:spcBef>
                <a:spcPts val="500"/>
              </a:spcBef>
              <a:buFont typeface="Courier New" panose="02070309020205020404" pitchFamily="49" charset="0"/>
              <a:buChar char="o"/>
              <a:defRPr sz="1400" kern="1200">
                <a:solidFill>
                  <a:schemeClr val="tx1"/>
                </a:solidFill>
                <a:latin typeface="+mn-lt"/>
                <a:ea typeface="+mn-ea"/>
                <a:cs typeface="+mn-cs"/>
              </a:defRPr>
            </a:lvl2pPr>
            <a:lvl3pPr marL="1200150" indent="-285750" algn="l" defTabSz="914400" rtl="0" eaLnBrk="1" latinLnBrk="0" hangingPunct="1">
              <a:lnSpc>
                <a:spcPct val="90000"/>
              </a:lnSpc>
              <a:spcBef>
                <a:spcPts val="500"/>
              </a:spcBef>
              <a:buFont typeface="Wingdings" panose="05000000000000000000" pitchFamily="2" charset="2"/>
              <a:buChar char="§"/>
              <a:defRPr sz="12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yriad Pro Light" panose="020B0403030403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yriad Pro Light" panose="020B0403030403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en-US" sz="1400" dirty="0"/>
              <a:t>Fine tuning into the right position is done manually, with minimal force needed.</a:t>
            </a:r>
          </a:p>
        </p:txBody>
      </p:sp>
      <p:sp>
        <p:nvSpPr>
          <p:cNvPr id="29" name="TextBox 31">
            <a:extLst>
              <a:ext uri="{FF2B5EF4-FFF2-40B4-BE49-F238E27FC236}">
                <a16:creationId xmlns:a16="http://schemas.microsoft.com/office/drawing/2014/main" id="{161AAE78-40D9-4A1A-AB17-CA129DE1255C}"/>
              </a:ext>
            </a:extLst>
          </p:cNvPr>
          <p:cNvSpPr txBox="1"/>
          <p:nvPr/>
        </p:nvSpPr>
        <p:spPr>
          <a:xfrm>
            <a:off x="1180647" y="1839372"/>
            <a:ext cx="3192528" cy="338554"/>
          </a:xfrm>
          <a:prstGeom prst="rect">
            <a:avLst/>
          </a:prstGeom>
          <a:noFill/>
        </p:spPr>
        <p:txBody>
          <a:bodyPr wrap="square" rtlCol="0">
            <a:spAutoFit/>
          </a:bodyPr>
          <a:lstStyle/>
          <a:p>
            <a:r>
              <a:rPr lang="en-US" sz="1600" b="1" spc="300" dirty="0">
                <a:solidFill>
                  <a:schemeClr val="accent1">
                    <a:lumMod val="75000"/>
                  </a:schemeClr>
                </a:solidFill>
                <a:ea typeface="Playfair Display SC" charset="0"/>
                <a:cs typeface="Playfair Display SC" charset="0"/>
              </a:rPr>
              <a:t>EASY-TO-USE INTERFACE</a:t>
            </a:r>
          </a:p>
        </p:txBody>
      </p:sp>
      <p:sp>
        <p:nvSpPr>
          <p:cNvPr id="31" name="Underrubrik 3">
            <a:extLst>
              <a:ext uri="{FF2B5EF4-FFF2-40B4-BE49-F238E27FC236}">
                <a16:creationId xmlns:a16="http://schemas.microsoft.com/office/drawing/2014/main" id="{7F24A706-62D0-4C5D-82BD-01661EBBF863}"/>
              </a:ext>
            </a:extLst>
          </p:cNvPr>
          <p:cNvSpPr txBox="1">
            <a:spLocks/>
          </p:cNvSpPr>
          <p:nvPr/>
        </p:nvSpPr>
        <p:spPr>
          <a:xfrm>
            <a:off x="1171887" y="2158389"/>
            <a:ext cx="3015624" cy="753602"/>
          </a:xfrm>
          <a:prstGeom prst="rect">
            <a:avLst/>
          </a:prstGeom>
        </p:spPr>
        <p:txBody>
          <a:bodyPr/>
          <a:lstStyle>
            <a:lvl1pPr marL="285750" indent="-285750" algn="l" defTabSz="914400" rtl="0" eaLnBrk="1" latinLnBrk="0" hangingPunct="1">
              <a:lnSpc>
                <a:spcPct val="90000"/>
              </a:lnSpc>
              <a:spcBef>
                <a:spcPts val="1000"/>
              </a:spcBef>
              <a:buFont typeface="Arial" panose="020B0604020202020204" pitchFamily="34" charset="0"/>
              <a:buChar char="•"/>
              <a:defRPr sz="1600" b="0" kern="1200">
                <a:solidFill>
                  <a:schemeClr val="tx1"/>
                </a:solidFill>
                <a:latin typeface="+mn-lt"/>
                <a:ea typeface="+mn-ea"/>
                <a:cs typeface="+mn-cs"/>
              </a:defRPr>
            </a:lvl1pPr>
            <a:lvl2pPr marL="800100" indent="-342900" algn="l" defTabSz="914400" rtl="0" eaLnBrk="1" latinLnBrk="0" hangingPunct="1">
              <a:lnSpc>
                <a:spcPct val="90000"/>
              </a:lnSpc>
              <a:spcBef>
                <a:spcPts val="500"/>
              </a:spcBef>
              <a:buFont typeface="Courier New" panose="02070309020205020404" pitchFamily="49" charset="0"/>
              <a:buChar char="o"/>
              <a:defRPr sz="1400" kern="1200">
                <a:solidFill>
                  <a:schemeClr val="tx1"/>
                </a:solidFill>
                <a:latin typeface="+mn-lt"/>
                <a:ea typeface="+mn-ea"/>
                <a:cs typeface="+mn-cs"/>
              </a:defRPr>
            </a:lvl2pPr>
            <a:lvl3pPr marL="1200150" indent="-285750" algn="l" defTabSz="914400" rtl="0" eaLnBrk="1" latinLnBrk="0" hangingPunct="1">
              <a:lnSpc>
                <a:spcPct val="90000"/>
              </a:lnSpc>
              <a:spcBef>
                <a:spcPts val="500"/>
              </a:spcBef>
              <a:buFont typeface="Wingdings" panose="05000000000000000000" pitchFamily="2" charset="2"/>
              <a:buChar char="§"/>
              <a:defRPr sz="12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yriad Pro Light" panose="020B0403030403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yriad Pro Light" panose="020B0403030403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en-US" sz="1400" dirty="0"/>
              <a:t>Easy-to-use interface with preview image shown in approximately / ~ 1 second *1). </a:t>
            </a:r>
          </a:p>
        </p:txBody>
      </p:sp>
      <p:cxnSp>
        <p:nvCxnSpPr>
          <p:cNvPr id="32" name="Koppling: vinklad 31">
            <a:extLst>
              <a:ext uri="{FF2B5EF4-FFF2-40B4-BE49-F238E27FC236}">
                <a16:creationId xmlns:a16="http://schemas.microsoft.com/office/drawing/2014/main" id="{88209DF8-08FB-474C-B1AD-06CD4C895994}"/>
              </a:ext>
            </a:extLst>
          </p:cNvPr>
          <p:cNvCxnSpPr>
            <a:cxnSpLocks/>
          </p:cNvCxnSpPr>
          <p:nvPr/>
        </p:nvCxnSpPr>
        <p:spPr>
          <a:xfrm rot="10800000">
            <a:off x="4143590" y="2142909"/>
            <a:ext cx="1690447" cy="1231190"/>
          </a:xfrm>
          <a:prstGeom prst="bentConnector3">
            <a:avLst>
              <a:gd name="adj1" fmla="val 50000"/>
            </a:avLst>
          </a:prstGeom>
          <a:ln w="9525"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4" name="Koppling: vinklad 33">
            <a:extLst>
              <a:ext uri="{FF2B5EF4-FFF2-40B4-BE49-F238E27FC236}">
                <a16:creationId xmlns:a16="http://schemas.microsoft.com/office/drawing/2014/main" id="{50EE4AB3-3D3D-429A-ADCC-9C287CAA9A60}"/>
              </a:ext>
            </a:extLst>
          </p:cNvPr>
          <p:cNvCxnSpPr>
            <a:cxnSpLocks/>
          </p:cNvCxnSpPr>
          <p:nvPr/>
        </p:nvCxnSpPr>
        <p:spPr>
          <a:xfrm rot="10800000" flipV="1">
            <a:off x="7892522" y="5285373"/>
            <a:ext cx="1033457" cy="981040"/>
          </a:xfrm>
          <a:prstGeom prst="bentConnector3">
            <a:avLst>
              <a:gd name="adj1" fmla="val 50000"/>
            </a:avLst>
          </a:prstGeom>
          <a:ln w="9525"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6" name="TextBox 31">
            <a:extLst>
              <a:ext uri="{FF2B5EF4-FFF2-40B4-BE49-F238E27FC236}">
                <a16:creationId xmlns:a16="http://schemas.microsoft.com/office/drawing/2014/main" id="{826C2BEF-0441-4E95-896E-CBBB59287CBC}"/>
              </a:ext>
            </a:extLst>
          </p:cNvPr>
          <p:cNvSpPr txBox="1"/>
          <p:nvPr/>
        </p:nvSpPr>
        <p:spPr>
          <a:xfrm>
            <a:off x="9015664" y="4972494"/>
            <a:ext cx="3192528" cy="338554"/>
          </a:xfrm>
          <a:prstGeom prst="rect">
            <a:avLst/>
          </a:prstGeom>
          <a:noFill/>
        </p:spPr>
        <p:txBody>
          <a:bodyPr wrap="square" rtlCol="0">
            <a:spAutoFit/>
          </a:bodyPr>
          <a:lstStyle/>
          <a:p>
            <a:r>
              <a:rPr lang="en-US" sz="1600" b="1" spc="300" dirty="0">
                <a:solidFill>
                  <a:schemeClr val="accent1">
                    <a:lumMod val="75000"/>
                  </a:schemeClr>
                </a:solidFill>
                <a:ea typeface="Playfair Display SC" charset="0"/>
                <a:cs typeface="Playfair Display SC" charset="0"/>
              </a:rPr>
              <a:t>WIRELESS DETECTORS</a:t>
            </a:r>
          </a:p>
        </p:txBody>
      </p:sp>
      <p:sp>
        <p:nvSpPr>
          <p:cNvPr id="37" name="Underrubrik 3">
            <a:extLst>
              <a:ext uri="{FF2B5EF4-FFF2-40B4-BE49-F238E27FC236}">
                <a16:creationId xmlns:a16="http://schemas.microsoft.com/office/drawing/2014/main" id="{6109318A-1D7A-45E0-BD04-FB16F63ED0E7}"/>
              </a:ext>
            </a:extLst>
          </p:cNvPr>
          <p:cNvSpPr txBox="1">
            <a:spLocks/>
          </p:cNvSpPr>
          <p:nvPr/>
        </p:nvSpPr>
        <p:spPr>
          <a:xfrm>
            <a:off x="9015664" y="5285371"/>
            <a:ext cx="2799606" cy="753602"/>
          </a:xfrm>
          <a:prstGeom prst="rect">
            <a:avLst/>
          </a:prstGeom>
        </p:spPr>
        <p:txBody>
          <a:bodyPr/>
          <a:lstStyle>
            <a:lvl1pPr marL="285750" indent="-285750" algn="l" defTabSz="914400" rtl="0" eaLnBrk="1" latinLnBrk="0" hangingPunct="1">
              <a:lnSpc>
                <a:spcPct val="90000"/>
              </a:lnSpc>
              <a:spcBef>
                <a:spcPts val="1000"/>
              </a:spcBef>
              <a:buFont typeface="Arial" panose="020B0604020202020204" pitchFamily="34" charset="0"/>
              <a:buChar char="•"/>
              <a:defRPr sz="1600" b="0" kern="1200">
                <a:solidFill>
                  <a:schemeClr val="tx1"/>
                </a:solidFill>
                <a:latin typeface="+mn-lt"/>
                <a:ea typeface="+mn-ea"/>
                <a:cs typeface="+mn-cs"/>
              </a:defRPr>
            </a:lvl1pPr>
            <a:lvl2pPr marL="800100" indent="-342900" algn="l" defTabSz="914400" rtl="0" eaLnBrk="1" latinLnBrk="0" hangingPunct="1">
              <a:lnSpc>
                <a:spcPct val="90000"/>
              </a:lnSpc>
              <a:spcBef>
                <a:spcPts val="500"/>
              </a:spcBef>
              <a:buFont typeface="Courier New" panose="02070309020205020404" pitchFamily="49" charset="0"/>
              <a:buChar char="o"/>
              <a:defRPr sz="1400" kern="1200">
                <a:solidFill>
                  <a:schemeClr val="tx1"/>
                </a:solidFill>
                <a:latin typeface="+mn-lt"/>
                <a:ea typeface="+mn-ea"/>
                <a:cs typeface="+mn-cs"/>
              </a:defRPr>
            </a:lvl2pPr>
            <a:lvl3pPr marL="1200150" indent="-285750" algn="l" defTabSz="914400" rtl="0" eaLnBrk="1" latinLnBrk="0" hangingPunct="1">
              <a:lnSpc>
                <a:spcPct val="90000"/>
              </a:lnSpc>
              <a:spcBef>
                <a:spcPts val="500"/>
              </a:spcBef>
              <a:buFont typeface="Wingdings" panose="05000000000000000000" pitchFamily="2" charset="2"/>
              <a:buChar char="§"/>
              <a:defRPr sz="12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yriad Pro Light" panose="020B0403030403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yriad Pro Light" panose="020B0403030403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en-US" sz="1400" dirty="0"/>
              <a:t>Ultralight, flexible and wireless detectors. </a:t>
            </a:r>
          </a:p>
        </p:txBody>
      </p:sp>
      <p:pic>
        <p:nvPicPr>
          <p:cNvPr id="28" name="Bildobjekt 27">
            <a:extLst>
              <a:ext uri="{FF2B5EF4-FFF2-40B4-BE49-F238E27FC236}">
                <a16:creationId xmlns:a16="http://schemas.microsoft.com/office/drawing/2014/main" id="{D2910EA1-2C61-4B36-A5E1-B1D20B12AC97}"/>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942" b="94737" l="3294" r="96627">
                        <a14:foregroundMark x1="23294" y1="51901" x2="3686" y2="63743"/>
                        <a14:foregroundMark x1="3686" y1="63743" x2="22118" y2="90643"/>
                        <a14:foregroundMark x1="22118" y1="90643" x2="31451" y2="89035"/>
                        <a14:foregroundMark x1="13490" y1="82310" x2="2039" y2="51170"/>
                        <a14:foregroundMark x1="2039" y1="51170" x2="43451" y2="19152"/>
                        <a14:foregroundMark x1="43451" y1="19152" x2="86588" y2="19152"/>
                        <a14:foregroundMark x1="86588" y1="19152" x2="96235" y2="54094"/>
                        <a14:foregroundMark x1="96235" y1="54094" x2="96627" y2="94737"/>
                        <a14:foregroundMark x1="96627" y1="94737" x2="3294" y2="94444"/>
                        <a14:foregroundMark x1="3686" y1="51901" x2="15137" y2="43421"/>
                        <a14:foregroundMark x1="41176" y1="19883" x2="39608" y2="24415"/>
                        <a14:foregroundMark x1="9020" y1="46491" x2="13490" y2="38889"/>
                      </a14:backgroundRemoval>
                    </a14:imgEffect>
                  </a14:imgLayer>
                </a14:imgProps>
              </a:ext>
            </a:extLst>
          </a:blip>
          <a:stretch>
            <a:fillRect/>
          </a:stretch>
        </p:blipFill>
        <p:spPr>
          <a:xfrm>
            <a:off x="6143101" y="5727001"/>
            <a:ext cx="1749420" cy="938512"/>
          </a:xfrm>
          <a:prstGeom prst="rect">
            <a:avLst/>
          </a:prstGeom>
        </p:spPr>
      </p:pic>
      <p:sp>
        <p:nvSpPr>
          <p:cNvPr id="2" name="Rektangel 1">
            <a:extLst>
              <a:ext uri="{FF2B5EF4-FFF2-40B4-BE49-F238E27FC236}">
                <a16:creationId xmlns:a16="http://schemas.microsoft.com/office/drawing/2014/main" id="{215D7767-0E7E-4FA1-9EDC-9C55A4848E74}"/>
              </a:ext>
            </a:extLst>
          </p:cNvPr>
          <p:cNvSpPr/>
          <p:nvPr/>
        </p:nvSpPr>
        <p:spPr>
          <a:xfrm>
            <a:off x="-63484" y="6609236"/>
            <a:ext cx="2210862" cy="246221"/>
          </a:xfrm>
          <a:prstGeom prst="rect">
            <a:avLst/>
          </a:prstGeom>
        </p:spPr>
        <p:txBody>
          <a:bodyPr wrap="none">
            <a:spAutoFit/>
          </a:bodyPr>
          <a:lstStyle/>
          <a:p>
            <a:r>
              <a:rPr lang="fr-FR" sz="1000" i="1" dirty="0">
                <a:solidFill>
                  <a:srgbClr val="000000"/>
                </a:solidFill>
                <a:latin typeface="Segoe UI" panose="020B0502040204020203" pitchFamily="34" charset="0"/>
              </a:rPr>
              <a:t>*1) Depending on acquisition mode  </a:t>
            </a:r>
            <a:endParaRPr lang="fr-FR" sz="1000" i="1" dirty="0">
              <a:solidFill>
                <a:prstClr val="black"/>
              </a:solidFill>
              <a:latin typeface="Segoe UI" panose="020B0502040204020203" pitchFamily="34" charset="0"/>
            </a:endParaRPr>
          </a:p>
        </p:txBody>
      </p:sp>
    </p:spTree>
    <p:extLst>
      <p:ext uri="{BB962C8B-B14F-4D97-AF65-F5344CB8AC3E}">
        <p14:creationId xmlns:p14="http://schemas.microsoft.com/office/powerpoint/2010/main" val="2488849948"/>
      </p:ext>
    </p:extLst>
  </p:cSld>
  <p:clrMapOvr>
    <a:masterClrMapping/>
  </p:clrMapOvr>
</p:sld>
</file>

<file path=ppt/theme/theme1.xml><?xml version="1.0" encoding="utf-8"?>
<a:theme xmlns:a="http://schemas.openxmlformats.org/drawingml/2006/main" name="Office-tema">
  <a:themeElements>
    <a:clrScheme name="Arcoma colour palette">
      <a:dk1>
        <a:sysClr val="windowText" lastClr="000000"/>
      </a:dk1>
      <a:lt1>
        <a:sysClr val="window" lastClr="FFFFFF"/>
      </a:lt1>
      <a:dk2>
        <a:srgbClr val="44546A"/>
      </a:dk2>
      <a:lt2>
        <a:srgbClr val="E7E6E6"/>
      </a:lt2>
      <a:accent1>
        <a:srgbClr val="88567C"/>
      </a:accent1>
      <a:accent2>
        <a:srgbClr val="8A8700"/>
      </a:accent2>
      <a:accent3>
        <a:srgbClr val="2D3543"/>
      </a:accent3>
      <a:accent4>
        <a:srgbClr val="526A89"/>
      </a:accent4>
      <a:accent5>
        <a:srgbClr val="706F6F"/>
      </a:accent5>
      <a:accent6>
        <a:srgbClr val="BFBFBF"/>
      </a:accent6>
      <a:hlink>
        <a:srgbClr val="2D3543"/>
      </a:hlink>
      <a:folHlink>
        <a:srgbClr val="526A8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 mall rev02" id="{33B977EA-B1EE-4903-BDD2-DAAD255B660E}" vid="{D7233A44-B271-4A7E-8700-3ADA7E6E8522}"/>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Arcoma product presentation - draft 01</Template>
  <TotalTime>7625</TotalTime>
  <Words>1697</Words>
  <Application>Microsoft Office PowerPoint</Application>
  <PresentationFormat>Bredbild</PresentationFormat>
  <Paragraphs>277</Paragraphs>
  <Slides>24</Slides>
  <Notes>15</Notes>
  <HiddenSlides>0</HiddenSlides>
  <MMClips>0</MMClips>
  <ScaleCrop>false</ScaleCrop>
  <HeadingPairs>
    <vt:vector size="6" baseType="variant">
      <vt:variant>
        <vt:lpstr>Använt teckensnitt</vt:lpstr>
      </vt:variant>
      <vt:variant>
        <vt:i4>8</vt:i4>
      </vt:variant>
      <vt:variant>
        <vt:lpstr>Tema</vt:lpstr>
      </vt:variant>
      <vt:variant>
        <vt:i4>1</vt:i4>
      </vt:variant>
      <vt:variant>
        <vt:lpstr>Bildrubriker</vt:lpstr>
      </vt:variant>
      <vt:variant>
        <vt:i4>24</vt:i4>
      </vt:variant>
    </vt:vector>
  </HeadingPairs>
  <TitlesOfParts>
    <vt:vector size="33" baseType="lpstr">
      <vt:lpstr>Arial</vt:lpstr>
      <vt:lpstr>Calibri</vt:lpstr>
      <vt:lpstr>Calibri Light</vt:lpstr>
      <vt:lpstr>Courier New</vt:lpstr>
      <vt:lpstr>Montserrat Light</vt:lpstr>
      <vt:lpstr>Myriad Pro Light</vt:lpstr>
      <vt:lpstr>Segoe UI</vt:lpstr>
      <vt:lpstr>Wingdings</vt:lpstr>
      <vt:lpstr>Office-tema</vt:lpstr>
      <vt:lpstr>PRODUCT PRESENTATION Arcoma Precision</vt:lpstr>
      <vt:lpstr>CONTENT</vt:lpstr>
      <vt:lpstr>ABOUT ARCOMA</vt:lpstr>
      <vt:lpstr>Arcoma offers product solutions covering key clinical applications in the radiology area.</vt:lpstr>
      <vt:lpstr>SUPERIOR WORKFLOW</vt:lpstr>
      <vt:lpstr>ARCOMA PRECISION</vt:lpstr>
      <vt:lpstr>PowerPoint-presentation</vt:lpstr>
      <vt:lpstr>PowerPoint-presentation</vt:lpstr>
      <vt:lpstr>SUPERIOR WORKFLOW </vt:lpstr>
      <vt:lpstr>SAFE INVESTMENT</vt:lpstr>
      <vt:lpstr>LOW DOSE</vt:lpstr>
      <vt:lpstr>Components that contribute to low dose</vt:lpstr>
      <vt:lpstr>EXCELLENT IMAGING RESULT</vt:lpstr>
      <vt:lpstr>FLEXIBLE DETECTOR CONFIGURATIONS</vt:lpstr>
      <vt:lpstr>SUPERIOR ERGONOMICS</vt:lpstr>
      <vt:lpstr>THE DETECTORS  - A DEEPER LOOK  </vt:lpstr>
      <vt:lpstr>CANON DETECTORS</vt:lpstr>
      <vt:lpstr>THE DETECTORS</vt:lpstr>
      <vt:lpstr>DETECTOR  BENEFITS</vt:lpstr>
      <vt:lpstr>DETECTOR - FEATURES</vt:lpstr>
      <vt:lpstr>DETECTOR INTEGRATION WITH FULL FLEXIBILITY</vt:lpstr>
      <vt:lpstr>ACCESSORIES </vt:lpstr>
      <vt:lpstr>ACCESSORIES</vt:lpstr>
      <vt:lpstr>PowerPoint-presentation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Frida Robbe</dc:creator>
  <cp:lastModifiedBy>Frida Robbe</cp:lastModifiedBy>
  <cp:revision>111</cp:revision>
  <dcterms:created xsi:type="dcterms:W3CDTF">2019-10-08T13:38:02Z</dcterms:created>
  <dcterms:modified xsi:type="dcterms:W3CDTF">2020-04-17T12:28:07Z</dcterms:modified>
</cp:coreProperties>
</file>